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254"/>
  </p:notesMasterIdLst>
  <p:sldIdLst>
    <p:sldId id="257" r:id="rId2"/>
    <p:sldId id="258" r:id="rId3"/>
    <p:sldId id="259" r:id="rId4"/>
    <p:sldId id="703" r:id="rId5"/>
    <p:sldId id="706" r:id="rId6"/>
    <p:sldId id="707" r:id="rId7"/>
    <p:sldId id="708" r:id="rId8"/>
    <p:sldId id="704" r:id="rId9"/>
    <p:sldId id="709" r:id="rId10"/>
    <p:sldId id="711" r:id="rId11"/>
    <p:sldId id="710" r:id="rId12"/>
    <p:sldId id="705" r:id="rId13"/>
    <p:sldId id="260" r:id="rId14"/>
    <p:sldId id="387" r:id="rId15"/>
    <p:sldId id="385" r:id="rId16"/>
    <p:sldId id="386" r:id="rId17"/>
    <p:sldId id="266" r:id="rId18"/>
    <p:sldId id="701" r:id="rId19"/>
    <p:sldId id="702" r:id="rId20"/>
    <p:sldId id="261" r:id="rId21"/>
    <p:sldId id="262" r:id="rId22"/>
    <p:sldId id="263" r:id="rId23"/>
    <p:sldId id="264" r:id="rId24"/>
    <p:sldId id="265" r:id="rId25"/>
    <p:sldId id="267" r:id="rId26"/>
    <p:sldId id="700" r:id="rId27"/>
    <p:sldId id="712" r:id="rId28"/>
    <p:sldId id="719" r:id="rId29"/>
    <p:sldId id="718" r:id="rId30"/>
    <p:sldId id="716" r:id="rId31"/>
    <p:sldId id="717" r:id="rId32"/>
    <p:sldId id="720" r:id="rId33"/>
    <p:sldId id="713" r:id="rId34"/>
    <p:sldId id="714" r:id="rId35"/>
    <p:sldId id="715" r:id="rId36"/>
    <p:sldId id="721" r:id="rId37"/>
    <p:sldId id="722" r:id="rId38"/>
    <p:sldId id="723" r:id="rId39"/>
    <p:sldId id="724" r:id="rId40"/>
    <p:sldId id="725" r:id="rId41"/>
    <p:sldId id="726" r:id="rId42"/>
    <p:sldId id="727" r:id="rId43"/>
    <p:sldId id="728" r:id="rId44"/>
    <p:sldId id="729" r:id="rId45"/>
    <p:sldId id="730" r:id="rId46"/>
    <p:sldId id="731" r:id="rId47"/>
    <p:sldId id="732" r:id="rId48"/>
    <p:sldId id="733" r:id="rId49"/>
    <p:sldId id="734" r:id="rId50"/>
    <p:sldId id="735" r:id="rId51"/>
    <p:sldId id="736" r:id="rId52"/>
    <p:sldId id="737" r:id="rId53"/>
    <p:sldId id="738" r:id="rId54"/>
    <p:sldId id="739" r:id="rId55"/>
    <p:sldId id="740" r:id="rId56"/>
    <p:sldId id="741" r:id="rId57"/>
    <p:sldId id="742" r:id="rId58"/>
    <p:sldId id="743" r:id="rId59"/>
    <p:sldId id="744" r:id="rId60"/>
    <p:sldId id="745" r:id="rId61"/>
    <p:sldId id="746" r:id="rId62"/>
    <p:sldId id="747" r:id="rId63"/>
    <p:sldId id="748" r:id="rId64"/>
    <p:sldId id="749" r:id="rId65"/>
    <p:sldId id="750" r:id="rId66"/>
    <p:sldId id="751" r:id="rId67"/>
    <p:sldId id="752" r:id="rId68"/>
    <p:sldId id="753" r:id="rId69"/>
    <p:sldId id="754" r:id="rId70"/>
    <p:sldId id="755" r:id="rId71"/>
    <p:sldId id="756" r:id="rId72"/>
    <p:sldId id="757" r:id="rId73"/>
    <p:sldId id="758" r:id="rId74"/>
    <p:sldId id="759" r:id="rId75"/>
    <p:sldId id="768" r:id="rId76"/>
    <p:sldId id="760" r:id="rId77"/>
    <p:sldId id="761" r:id="rId78"/>
    <p:sldId id="884" r:id="rId79"/>
    <p:sldId id="762" r:id="rId80"/>
    <p:sldId id="764" r:id="rId81"/>
    <p:sldId id="779" r:id="rId82"/>
    <p:sldId id="785" r:id="rId83"/>
    <p:sldId id="765" r:id="rId84"/>
    <p:sldId id="766" r:id="rId85"/>
    <p:sldId id="767" r:id="rId86"/>
    <p:sldId id="908" r:id="rId87"/>
    <p:sldId id="781" r:id="rId88"/>
    <p:sldId id="782" r:id="rId89"/>
    <p:sldId id="783" r:id="rId90"/>
    <p:sldId id="784" r:id="rId91"/>
    <p:sldId id="907" r:id="rId92"/>
    <p:sldId id="771" r:id="rId93"/>
    <p:sldId id="885" r:id="rId94"/>
    <p:sldId id="772" r:id="rId95"/>
    <p:sldId id="773" r:id="rId96"/>
    <p:sldId id="774" r:id="rId97"/>
    <p:sldId id="780" r:id="rId98"/>
    <p:sldId id="775" r:id="rId99"/>
    <p:sldId id="776" r:id="rId100"/>
    <p:sldId id="777" r:id="rId101"/>
    <p:sldId id="906" r:id="rId102"/>
    <p:sldId id="851" r:id="rId103"/>
    <p:sldId id="852" r:id="rId104"/>
    <p:sldId id="853" r:id="rId105"/>
    <p:sldId id="905" r:id="rId106"/>
    <p:sldId id="855" r:id="rId107"/>
    <p:sldId id="859" r:id="rId108"/>
    <p:sldId id="856" r:id="rId109"/>
    <p:sldId id="857" r:id="rId110"/>
    <p:sldId id="858" r:id="rId111"/>
    <p:sldId id="860" r:id="rId112"/>
    <p:sldId id="904" r:id="rId113"/>
    <p:sldId id="787" r:id="rId114"/>
    <p:sldId id="886" r:id="rId115"/>
    <p:sldId id="788" r:id="rId116"/>
    <p:sldId id="789" r:id="rId117"/>
    <p:sldId id="790" r:id="rId118"/>
    <p:sldId id="791" r:id="rId119"/>
    <p:sldId id="792" r:id="rId120"/>
    <p:sldId id="793" r:id="rId121"/>
    <p:sldId id="794" r:id="rId122"/>
    <p:sldId id="795" r:id="rId123"/>
    <p:sldId id="796" r:id="rId124"/>
    <p:sldId id="903" r:id="rId125"/>
    <p:sldId id="861" r:id="rId126"/>
    <p:sldId id="862" r:id="rId127"/>
    <p:sldId id="863" r:id="rId128"/>
    <p:sldId id="864" r:id="rId129"/>
    <p:sldId id="902" r:id="rId130"/>
    <p:sldId id="865" r:id="rId131"/>
    <p:sldId id="866" r:id="rId132"/>
    <p:sldId id="867" r:id="rId133"/>
    <p:sldId id="868" r:id="rId134"/>
    <p:sldId id="901" r:id="rId135"/>
    <p:sldId id="869" r:id="rId136"/>
    <p:sldId id="900" r:id="rId137"/>
    <p:sldId id="870" r:id="rId138"/>
    <p:sldId id="798" r:id="rId139"/>
    <p:sldId id="887" r:id="rId140"/>
    <p:sldId id="799" r:id="rId141"/>
    <p:sldId id="800" r:id="rId142"/>
    <p:sldId id="801" r:id="rId143"/>
    <p:sldId id="803" r:id="rId144"/>
    <p:sldId id="804" r:id="rId145"/>
    <p:sldId id="805" r:id="rId146"/>
    <p:sldId id="806" r:id="rId147"/>
    <p:sldId id="807" r:id="rId148"/>
    <p:sldId id="899" r:id="rId149"/>
    <p:sldId id="871" r:id="rId150"/>
    <p:sldId id="809" r:id="rId151"/>
    <p:sldId id="888" r:id="rId152"/>
    <p:sldId id="810" r:id="rId153"/>
    <p:sldId id="811" r:id="rId154"/>
    <p:sldId id="812" r:id="rId155"/>
    <p:sldId id="813" r:id="rId156"/>
    <p:sldId id="814" r:id="rId157"/>
    <p:sldId id="815" r:id="rId158"/>
    <p:sldId id="816" r:id="rId159"/>
    <p:sldId id="817" r:id="rId160"/>
    <p:sldId id="898" r:id="rId161"/>
    <p:sldId id="872" r:id="rId162"/>
    <p:sldId id="873" r:id="rId163"/>
    <p:sldId id="874" r:id="rId164"/>
    <p:sldId id="897" r:id="rId165"/>
    <p:sldId id="876" r:id="rId166"/>
    <p:sldId id="877" r:id="rId167"/>
    <p:sldId id="878" r:id="rId168"/>
    <p:sldId id="896" r:id="rId169"/>
    <p:sldId id="879" r:id="rId170"/>
    <p:sldId id="820" r:id="rId171"/>
    <p:sldId id="889" r:id="rId172"/>
    <p:sldId id="821" r:id="rId173"/>
    <p:sldId id="822" r:id="rId174"/>
    <p:sldId id="823" r:id="rId175"/>
    <p:sldId id="824" r:id="rId176"/>
    <p:sldId id="825" r:id="rId177"/>
    <p:sldId id="826" r:id="rId178"/>
    <p:sldId id="827" r:id="rId179"/>
    <p:sldId id="828" r:id="rId180"/>
    <p:sldId id="829" r:id="rId181"/>
    <p:sldId id="895" r:id="rId182"/>
    <p:sldId id="880" r:id="rId183"/>
    <p:sldId id="881" r:id="rId184"/>
    <p:sldId id="882" r:id="rId185"/>
    <p:sldId id="894" r:id="rId186"/>
    <p:sldId id="883" r:id="rId187"/>
    <p:sldId id="831" r:id="rId188"/>
    <p:sldId id="890" r:id="rId189"/>
    <p:sldId id="832" r:id="rId190"/>
    <p:sldId id="833" r:id="rId191"/>
    <p:sldId id="834" r:id="rId192"/>
    <p:sldId id="836" r:id="rId193"/>
    <p:sldId id="837" r:id="rId194"/>
    <p:sldId id="838" r:id="rId195"/>
    <p:sldId id="839" r:id="rId196"/>
    <p:sldId id="893" r:id="rId197"/>
    <p:sldId id="841" r:id="rId198"/>
    <p:sldId id="891" r:id="rId199"/>
    <p:sldId id="842" r:id="rId200"/>
    <p:sldId id="843" r:id="rId201"/>
    <p:sldId id="844" r:id="rId202"/>
    <p:sldId id="847" r:id="rId203"/>
    <p:sldId id="848" r:id="rId204"/>
    <p:sldId id="849" r:id="rId205"/>
    <p:sldId id="850" r:id="rId206"/>
    <p:sldId id="892" r:id="rId207"/>
    <p:sldId id="909" r:id="rId208"/>
    <p:sldId id="910" r:id="rId209"/>
    <p:sldId id="911" r:id="rId210"/>
    <p:sldId id="912" r:id="rId211"/>
    <p:sldId id="913" r:id="rId212"/>
    <p:sldId id="917" r:id="rId213"/>
    <p:sldId id="923" r:id="rId214"/>
    <p:sldId id="924" r:id="rId215"/>
    <p:sldId id="925" r:id="rId216"/>
    <p:sldId id="926" r:id="rId217"/>
    <p:sldId id="918" r:id="rId218"/>
    <p:sldId id="921" r:id="rId219"/>
    <p:sldId id="914" r:id="rId220"/>
    <p:sldId id="919" r:id="rId221"/>
    <p:sldId id="922" r:id="rId222"/>
    <p:sldId id="920" r:id="rId223"/>
    <p:sldId id="927" r:id="rId224"/>
    <p:sldId id="928" r:id="rId225"/>
    <p:sldId id="915" r:id="rId226"/>
    <p:sldId id="930" r:id="rId227"/>
    <p:sldId id="931" r:id="rId228"/>
    <p:sldId id="933" r:id="rId229"/>
    <p:sldId id="934" r:id="rId230"/>
    <p:sldId id="942" r:id="rId231"/>
    <p:sldId id="943" r:id="rId232"/>
    <p:sldId id="944" r:id="rId233"/>
    <p:sldId id="935" r:id="rId234"/>
    <p:sldId id="916" r:id="rId235"/>
    <p:sldId id="936" r:id="rId236"/>
    <p:sldId id="937" r:id="rId237"/>
    <p:sldId id="938" r:id="rId238"/>
    <p:sldId id="939" r:id="rId239"/>
    <p:sldId id="940" r:id="rId240"/>
    <p:sldId id="941" r:id="rId241"/>
    <p:sldId id="945" r:id="rId242"/>
    <p:sldId id="946" r:id="rId243"/>
    <p:sldId id="947" r:id="rId244"/>
    <p:sldId id="948" r:id="rId245"/>
    <p:sldId id="949" r:id="rId246"/>
    <p:sldId id="950" r:id="rId247"/>
    <p:sldId id="951" r:id="rId248"/>
    <p:sldId id="952" r:id="rId249"/>
    <p:sldId id="953" r:id="rId250"/>
    <p:sldId id="954" r:id="rId251"/>
    <p:sldId id="955" r:id="rId252"/>
    <p:sldId id="956" r:id="rId2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63823-97A8-46EF-9B89-F1F938384D60}" type="datetimeFigureOut">
              <a:rPr lang="en-US" smtClean="0"/>
              <a:t>4/30/2022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16D6F-6E55-4991-95D9-A3FBC002F8D3}" type="slidenum">
              <a:rPr lang="en-US" smtClean="0"/>
              <a:t>‹#›</a:t>
            </a:fld>
            <a:endParaRPr lang="en-US"/>
          </a:p>
        </p:txBody>
      </p:sp>
    </p:spTree>
    <p:extLst>
      <p:ext uri="{BB962C8B-B14F-4D97-AF65-F5344CB8AC3E}">
        <p14:creationId xmlns:p14="http://schemas.microsoft.com/office/powerpoint/2010/main" val="470949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16D6F-6E55-4991-95D9-A3FBC002F8D3}" type="slidenum">
              <a:rPr lang="en-US" smtClean="0"/>
              <a:t>16</a:t>
            </a:fld>
            <a:endParaRPr lang="en-US"/>
          </a:p>
        </p:txBody>
      </p:sp>
    </p:spTree>
    <p:extLst>
      <p:ext uri="{BB962C8B-B14F-4D97-AF65-F5344CB8AC3E}">
        <p14:creationId xmlns:p14="http://schemas.microsoft.com/office/powerpoint/2010/main" val="34622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728289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1322322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03086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3750328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04453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394485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1317442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628084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1507465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43305C-B79A-4D5D-B242-43AAAE4A8D88}" type="datetimeFigureOut">
              <a:rPr lang="en-US" smtClean="0"/>
              <a:t>4/30/2022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130810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43305C-B79A-4D5D-B242-43AAAE4A8D88}" type="datetimeFigureOut">
              <a:rPr lang="en-US" smtClean="0"/>
              <a:t>4/30/2022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3845980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43305C-B79A-4D5D-B242-43AAAE4A8D88}" type="datetimeFigureOut">
              <a:rPr lang="en-US" smtClean="0"/>
              <a:t>4/30/2022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370743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43305C-B79A-4D5D-B242-43AAAE4A8D88}" type="datetimeFigureOut">
              <a:rPr lang="en-US" smtClean="0"/>
              <a:t>4/30/2022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84122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43305C-B79A-4D5D-B242-43AAAE4A8D88}" type="datetimeFigureOut">
              <a:rPr lang="en-US" smtClean="0"/>
              <a:t>4/30/2022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515110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43305C-B79A-4D5D-B242-43AAAE4A8D88}" type="datetimeFigureOut">
              <a:rPr lang="en-US" smtClean="0"/>
              <a:t>4/30/2022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BE72C4-8FEA-48D2-A160-CDC67D55AEE6}" type="slidenum">
              <a:rPr lang="en-US" smtClean="0"/>
              <a:t>‹#›</a:t>
            </a:fld>
            <a:endParaRPr lang="en-US"/>
          </a:p>
        </p:txBody>
      </p:sp>
    </p:spTree>
    <p:extLst>
      <p:ext uri="{BB962C8B-B14F-4D97-AF65-F5344CB8AC3E}">
        <p14:creationId xmlns:p14="http://schemas.microsoft.com/office/powerpoint/2010/main" val="4044431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BE72C4-8FEA-48D2-A160-CDC67D55AEE6}" type="slidenum">
              <a:rPr lang="en-US" smtClean="0"/>
              <a:t>‹#›</a:t>
            </a:fld>
            <a:endParaRPr lang="en-US"/>
          </a:p>
        </p:txBody>
      </p:sp>
      <p:sp>
        <p:nvSpPr>
          <p:cNvPr id="5" name="Date Placeholder 4"/>
          <p:cNvSpPr>
            <a:spLocks noGrp="1"/>
          </p:cNvSpPr>
          <p:nvPr>
            <p:ph type="dt" sz="half" idx="10"/>
          </p:nvPr>
        </p:nvSpPr>
        <p:spPr/>
        <p:txBody>
          <a:bodyPr/>
          <a:lstStyle/>
          <a:p>
            <a:fld id="{2243305C-B79A-4D5D-B242-43AAAE4A8D88}" type="datetimeFigureOut">
              <a:rPr lang="en-US" smtClean="0"/>
              <a:t>4/30/2022</a:t>
            </a:fld>
            <a:endParaRPr lang="en-US"/>
          </a:p>
        </p:txBody>
      </p:sp>
    </p:spTree>
    <p:extLst>
      <p:ext uri="{BB962C8B-B14F-4D97-AF65-F5344CB8AC3E}">
        <p14:creationId xmlns:p14="http://schemas.microsoft.com/office/powerpoint/2010/main" val="22003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243305C-B79A-4D5D-B242-43AAAE4A8D88}" type="datetimeFigureOut">
              <a:rPr lang="en-US" smtClean="0"/>
              <a:t>4/30/2022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9BE72C4-8FEA-48D2-A160-CDC67D55AEE6}" type="slidenum">
              <a:rPr lang="en-US" smtClean="0"/>
              <a:t>‹#›</a:t>
            </a:fld>
            <a:endParaRPr lang="en-US"/>
          </a:p>
        </p:txBody>
      </p:sp>
    </p:spTree>
    <p:extLst>
      <p:ext uri="{BB962C8B-B14F-4D97-AF65-F5344CB8AC3E}">
        <p14:creationId xmlns:p14="http://schemas.microsoft.com/office/powerpoint/2010/main" val="260755148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22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C1A0-E512-4B42-8A94-2E68951AFD6E}"/>
              </a:ext>
            </a:extLst>
          </p:cNvPr>
          <p:cNvSpPr>
            <a:spLocks noGrp="1"/>
          </p:cNvSpPr>
          <p:nvPr>
            <p:ph type="ctrTitle"/>
          </p:nvPr>
        </p:nvSpPr>
        <p:spPr>
          <a:xfrm>
            <a:off x="1157592" y="2404534"/>
            <a:ext cx="8336604" cy="1646302"/>
          </a:xfrm>
        </p:spPr>
        <p:txBody>
          <a:bodyPr>
            <a:normAutofit fontScale="90000"/>
          </a:bodyPr>
          <a:lstStyle/>
          <a:p>
            <a:r>
              <a:rPr lang="en-US" dirty="0"/>
              <a:t>CSCI 331 – Group Project 2.5</a:t>
            </a:r>
          </a:p>
        </p:txBody>
      </p:sp>
      <p:sp>
        <p:nvSpPr>
          <p:cNvPr id="3" name="Subtitle 2">
            <a:extLst>
              <a:ext uri="{FF2B5EF4-FFF2-40B4-BE49-F238E27FC236}">
                <a16:creationId xmlns:a16="http://schemas.microsoft.com/office/drawing/2014/main" id="{046B15E9-0BEB-47F8-A4A4-DB6FEBC4B79C}"/>
              </a:ext>
            </a:extLst>
          </p:cNvPr>
          <p:cNvSpPr>
            <a:spLocks noGrp="1"/>
          </p:cNvSpPr>
          <p:nvPr>
            <p:ph type="subTitle" idx="1"/>
          </p:nvPr>
        </p:nvSpPr>
        <p:spPr>
          <a:xfrm>
            <a:off x="1157591" y="4050833"/>
            <a:ext cx="8336604" cy="1096899"/>
          </a:xfrm>
        </p:spPr>
        <p:txBody>
          <a:bodyPr/>
          <a:lstStyle/>
          <a:p>
            <a:r>
              <a:rPr lang="en-US" dirty="0"/>
              <a:t>Members: Timothy </a:t>
            </a:r>
            <a:r>
              <a:rPr lang="en-US" dirty="0" err="1"/>
              <a:t>Dakis</a:t>
            </a:r>
            <a:r>
              <a:rPr lang="en-US" dirty="0"/>
              <a:t> (Group Leader), </a:t>
            </a:r>
            <a:r>
              <a:rPr lang="en-US" dirty="0" err="1"/>
              <a:t>Mikhaiel</a:t>
            </a:r>
            <a:r>
              <a:rPr lang="en-US" dirty="0"/>
              <a:t> Gomes, </a:t>
            </a:r>
            <a:br>
              <a:rPr lang="en-US" dirty="0"/>
            </a:br>
            <a:r>
              <a:rPr lang="en-US" dirty="0" err="1"/>
              <a:t>Shivanie</a:t>
            </a:r>
            <a:r>
              <a:rPr lang="en-US" dirty="0"/>
              <a:t> </a:t>
            </a:r>
            <a:r>
              <a:rPr lang="en-US" dirty="0" err="1"/>
              <a:t>Kemraj</a:t>
            </a:r>
            <a:r>
              <a:rPr lang="en-US" dirty="0"/>
              <a:t> (Backup Group Leader), Konrad Rakowski, Kevin Tang</a:t>
            </a:r>
          </a:p>
        </p:txBody>
      </p:sp>
    </p:spTree>
    <p:extLst>
      <p:ext uri="{BB962C8B-B14F-4D97-AF65-F5344CB8AC3E}">
        <p14:creationId xmlns:p14="http://schemas.microsoft.com/office/powerpoint/2010/main" val="185430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12D39-E5F0-4AC4-B756-6E6CD8CA0C2F}"/>
              </a:ext>
            </a:extLst>
          </p:cNvPr>
          <p:cNvSpPr>
            <a:spLocks noGrp="1"/>
          </p:cNvSpPr>
          <p:nvPr>
            <p:ph type="title"/>
          </p:nvPr>
        </p:nvSpPr>
        <p:spPr/>
        <p:txBody>
          <a:bodyPr>
            <a:normAutofit/>
          </a:bodyPr>
          <a:lstStyle/>
          <a:p>
            <a:r>
              <a:rPr lang="en-US" sz="3200" dirty="0"/>
              <a:t>Data Schema Normalization Before and After</a:t>
            </a:r>
          </a:p>
        </p:txBody>
      </p:sp>
      <p:sp>
        <p:nvSpPr>
          <p:cNvPr id="4" name="Text Placeholder 3">
            <a:extLst>
              <a:ext uri="{FF2B5EF4-FFF2-40B4-BE49-F238E27FC236}">
                <a16:creationId xmlns:a16="http://schemas.microsoft.com/office/drawing/2014/main" id="{024E4271-89DA-4D7C-A4C7-87E3FD2739E0}"/>
              </a:ext>
            </a:extLst>
          </p:cNvPr>
          <p:cNvSpPr>
            <a:spLocks noGrp="1"/>
          </p:cNvSpPr>
          <p:nvPr>
            <p:ph type="body" idx="1"/>
          </p:nvPr>
        </p:nvSpPr>
        <p:spPr/>
        <p:txBody>
          <a:bodyPr/>
          <a:lstStyle/>
          <a:p>
            <a:pPr algn="ctr"/>
            <a:r>
              <a:rPr lang="en-US" dirty="0"/>
              <a:t>Before Normalizing</a:t>
            </a:r>
          </a:p>
        </p:txBody>
      </p:sp>
      <p:pic>
        <p:nvPicPr>
          <p:cNvPr id="9" name="Content Placeholder 8">
            <a:extLst>
              <a:ext uri="{FF2B5EF4-FFF2-40B4-BE49-F238E27FC236}">
                <a16:creationId xmlns:a16="http://schemas.microsoft.com/office/drawing/2014/main" id="{5BCB738A-383D-43FA-8E9D-B863F4B50304}"/>
              </a:ext>
            </a:extLst>
          </p:cNvPr>
          <p:cNvPicPr>
            <a:picLocks noGrp="1" noChangeAspect="1"/>
          </p:cNvPicPr>
          <p:nvPr>
            <p:ph sz="half" idx="2"/>
          </p:nvPr>
        </p:nvPicPr>
        <p:blipFill>
          <a:blip r:embed="rId2"/>
          <a:stretch>
            <a:fillRect/>
          </a:stretch>
        </p:blipFill>
        <p:spPr>
          <a:xfrm>
            <a:off x="1821162" y="3029979"/>
            <a:ext cx="2193674" cy="2181554"/>
          </a:xfrm>
        </p:spPr>
      </p:pic>
      <p:sp>
        <p:nvSpPr>
          <p:cNvPr id="6" name="Text Placeholder 5">
            <a:extLst>
              <a:ext uri="{FF2B5EF4-FFF2-40B4-BE49-F238E27FC236}">
                <a16:creationId xmlns:a16="http://schemas.microsoft.com/office/drawing/2014/main" id="{7761FBC8-39A5-40B4-A3BB-A90002EEAC5B}"/>
              </a:ext>
            </a:extLst>
          </p:cNvPr>
          <p:cNvSpPr>
            <a:spLocks noGrp="1"/>
          </p:cNvSpPr>
          <p:nvPr>
            <p:ph type="body" sz="quarter" idx="3"/>
          </p:nvPr>
        </p:nvSpPr>
        <p:spPr/>
        <p:txBody>
          <a:bodyPr/>
          <a:lstStyle/>
          <a:p>
            <a:pPr algn="ctr"/>
            <a:r>
              <a:rPr lang="en-US" dirty="0"/>
              <a:t>After Normalizing</a:t>
            </a:r>
          </a:p>
        </p:txBody>
      </p:sp>
      <p:pic>
        <p:nvPicPr>
          <p:cNvPr id="11" name="Content Placeholder 10">
            <a:extLst>
              <a:ext uri="{FF2B5EF4-FFF2-40B4-BE49-F238E27FC236}">
                <a16:creationId xmlns:a16="http://schemas.microsoft.com/office/drawing/2014/main" id="{DEF4E8EA-5407-461A-B951-C5C4FCCEFF3D}"/>
              </a:ext>
            </a:extLst>
          </p:cNvPr>
          <p:cNvPicPr>
            <a:picLocks noGrp="1" noChangeAspect="1"/>
          </p:cNvPicPr>
          <p:nvPr>
            <p:ph sz="quarter" idx="4"/>
          </p:nvPr>
        </p:nvPicPr>
        <p:blipFill>
          <a:blip r:embed="rId3"/>
          <a:stretch>
            <a:fillRect/>
          </a:stretch>
        </p:blipFill>
        <p:spPr>
          <a:xfrm>
            <a:off x="6279762" y="2737245"/>
            <a:ext cx="1802860" cy="3021936"/>
          </a:xfrm>
        </p:spPr>
      </p:pic>
      <p:pic>
        <p:nvPicPr>
          <p:cNvPr id="13" name="Picture 12">
            <a:extLst>
              <a:ext uri="{FF2B5EF4-FFF2-40B4-BE49-F238E27FC236}">
                <a16:creationId xmlns:a16="http://schemas.microsoft.com/office/drawing/2014/main" id="{8B0B8D5A-92A0-4B62-878E-EB98E32D15CB}"/>
              </a:ext>
            </a:extLst>
          </p:cNvPr>
          <p:cNvPicPr>
            <a:picLocks noChangeAspect="1"/>
          </p:cNvPicPr>
          <p:nvPr/>
        </p:nvPicPr>
        <p:blipFill rotWithShape="1">
          <a:blip r:embed="rId4"/>
          <a:srcRect t="19916"/>
          <a:stretch/>
        </p:blipFill>
        <p:spPr>
          <a:xfrm>
            <a:off x="6284886" y="5759181"/>
            <a:ext cx="1797736" cy="311285"/>
          </a:xfrm>
          <a:prstGeom prst="rect">
            <a:avLst/>
          </a:prstGeom>
        </p:spPr>
      </p:pic>
      <p:pic>
        <p:nvPicPr>
          <p:cNvPr id="15" name="Picture 14">
            <a:extLst>
              <a:ext uri="{FF2B5EF4-FFF2-40B4-BE49-F238E27FC236}">
                <a16:creationId xmlns:a16="http://schemas.microsoft.com/office/drawing/2014/main" id="{B7192D33-553E-4B99-B396-926EDA590B2A}"/>
              </a:ext>
            </a:extLst>
          </p:cNvPr>
          <p:cNvPicPr>
            <a:picLocks noChangeAspect="1"/>
          </p:cNvPicPr>
          <p:nvPr/>
        </p:nvPicPr>
        <p:blipFill>
          <a:blip r:embed="rId5"/>
          <a:stretch>
            <a:fillRect/>
          </a:stretch>
        </p:blipFill>
        <p:spPr>
          <a:xfrm>
            <a:off x="1821162" y="5226124"/>
            <a:ext cx="2402137" cy="278143"/>
          </a:xfrm>
          <a:prstGeom prst="rect">
            <a:avLst/>
          </a:prstGeom>
        </p:spPr>
      </p:pic>
    </p:spTree>
    <p:extLst>
      <p:ext uri="{BB962C8B-B14F-4D97-AF65-F5344CB8AC3E}">
        <p14:creationId xmlns:p14="http://schemas.microsoft.com/office/powerpoint/2010/main" val="19681869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[Data].[Stock]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PK_Stock</a:t>
            </a:r>
            <a:r>
              <a:rPr lang="en-US" dirty="0"/>
              <a:t> on </a:t>
            </a:r>
            <a:r>
              <a:rPr lang="en-US" dirty="0" err="1"/>
              <a:t>StockID</a:t>
            </a:r>
            <a:endParaRPr lang="en-US" dirty="0"/>
          </a:p>
          <a:p>
            <a:pPr lvl="1"/>
            <a:r>
              <a:rPr lang="en-US" dirty="0"/>
              <a:t>This is because it’s a surrogate key</a:t>
            </a:r>
          </a:p>
          <a:p>
            <a:r>
              <a:rPr lang="en-US" dirty="0" err="1"/>
              <a:t>AK_StockCode</a:t>
            </a:r>
            <a:r>
              <a:rPr lang="en-US" dirty="0"/>
              <a:t> on </a:t>
            </a:r>
            <a:r>
              <a:rPr lang="en-US" dirty="0" err="1"/>
              <a:t>StockCode</a:t>
            </a:r>
            <a:endParaRPr lang="en-US" dirty="0"/>
          </a:p>
          <a:p>
            <a:pPr lvl="1"/>
            <a:r>
              <a:rPr lang="en-US" dirty="0"/>
              <a:t>This is to ensure uniqueness of the stock code itself</a:t>
            </a:r>
          </a:p>
        </p:txBody>
      </p:sp>
    </p:spTree>
    <p:extLst>
      <p:ext uri="{BB962C8B-B14F-4D97-AF65-F5344CB8AC3E}">
        <p14:creationId xmlns:p14="http://schemas.microsoft.com/office/powerpoint/2010/main" val="60258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[Data].[Stock] Output</a:t>
            </a:r>
          </a:p>
        </p:txBody>
      </p:sp>
      <p:pic>
        <p:nvPicPr>
          <p:cNvPr id="5" name="Content Placeholder 4">
            <a:extLst>
              <a:ext uri="{FF2B5EF4-FFF2-40B4-BE49-F238E27FC236}">
                <a16:creationId xmlns:a16="http://schemas.microsoft.com/office/drawing/2014/main" id="{DC3AA0C8-2293-4842-8550-339E32901ECE}"/>
              </a:ext>
            </a:extLst>
          </p:cNvPr>
          <p:cNvPicPr>
            <a:picLocks noGrp="1" noChangeAspect="1"/>
          </p:cNvPicPr>
          <p:nvPr>
            <p:ph idx="1"/>
          </p:nvPr>
        </p:nvPicPr>
        <p:blipFill>
          <a:blip r:embed="rId2"/>
          <a:stretch>
            <a:fillRect/>
          </a:stretch>
        </p:blipFill>
        <p:spPr>
          <a:xfrm>
            <a:off x="1695324" y="2718156"/>
            <a:ext cx="6561389" cy="2766300"/>
          </a:xfrm>
        </p:spPr>
      </p:pic>
    </p:spTree>
    <p:extLst>
      <p:ext uri="{BB962C8B-B14F-4D97-AF65-F5344CB8AC3E}">
        <p14:creationId xmlns:p14="http://schemas.microsoft.com/office/powerpoint/2010/main" val="7626576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a:t>
            </a:r>
            <a:r>
              <a:rPr lang="en-US" dirty="0" err="1"/>
              <a:t>StockColor</a:t>
            </a:r>
            <a:r>
              <a:rPr lang="en-US" dirty="0"/>
              <a:t>] Overview</a:t>
            </a:r>
          </a:p>
        </p:txBody>
      </p:sp>
      <p:pic>
        <p:nvPicPr>
          <p:cNvPr id="5" name="Content Placeholder 4">
            <a:extLst>
              <a:ext uri="{FF2B5EF4-FFF2-40B4-BE49-F238E27FC236}">
                <a16:creationId xmlns:a16="http://schemas.microsoft.com/office/drawing/2014/main" id="{E5CF6756-8E29-43AB-AF96-3D3172DF2811}"/>
              </a:ext>
            </a:extLst>
          </p:cNvPr>
          <p:cNvPicPr>
            <a:picLocks noGrp="1" noChangeAspect="1"/>
          </p:cNvPicPr>
          <p:nvPr>
            <p:ph idx="1"/>
          </p:nvPr>
        </p:nvPicPr>
        <p:blipFill>
          <a:blip r:embed="rId2"/>
          <a:stretch>
            <a:fillRect/>
          </a:stretch>
        </p:blipFill>
        <p:spPr>
          <a:xfrm>
            <a:off x="2220893" y="2430693"/>
            <a:ext cx="7750212" cy="998307"/>
          </a:xfrm>
        </p:spPr>
      </p:pic>
      <p:pic>
        <p:nvPicPr>
          <p:cNvPr id="7" name="Picture 6">
            <a:extLst>
              <a:ext uri="{FF2B5EF4-FFF2-40B4-BE49-F238E27FC236}">
                <a16:creationId xmlns:a16="http://schemas.microsoft.com/office/drawing/2014/main" id="{BC2C708B-BA7C-44D6-B568-DBD7D4E09FC3}"/>
              </a:ext>
            </a:extLst>
          </p:cNvPr>
          <p:cNvPicPr>
            <a:picLocks noChangeAspect="1"/>
          </p:cNvPicPr>
          <p:nvPr/>
        </p:nvPicPr>
        <p:blipFill>
          <a:blip r:embed="rId3"/>
          <a:stretch>
            <a:fillRect/>
          </a:stretch>
        </p:blipFill>
        <p:spPr>
          <a:xfrm>
            <a:off x="666279" y="3597432"/>
            <a:ext cx="10859441" cy="2309060"/>
          </a:xfrm>
          <a:prstGeom prst="rect">
            <a:avLst/>
          </a:prstGeom>
        </p:spPr>
      </p:pic>
    </p:spTree>
    <p:extLst>
      <p:ext uri="{BB962C8B-B14F-4D97-AF65-F5344CB8AC3E}">
        <p14:creationId xmlns:p14="http://schemas.microsoft.com/office/powerpoint/2010/main" val="24056974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a:t>
            </a:r>
            <a:r>
              <a:rPr lang="en-US" dirty="0" err="1"/>
              <a:t>StockColor</a:t>
            </a:r>
            <a:r>
              <a:rPr lang="en-US" dirty="0"/>
              <a:t>]</a:t>
            </a:r>
          </a:p>
        </p:txBody>
      </p:sp>
      <p:pic>
        <p:nvPicPr>
          <p:cNvPr id="5" name="Content Placeholder 4">
            <a:extLst>
              <a:ext uri="{FF2B5EF4-FFF2-40B4-BE49-F238E27FC236}">
                <a16:creationId xmlns:a16="http://schemas.microsoft.com/office/drawing/2014/main" id="{99154FA6-50CC-4683-AC96-82D5200D1613}"/>
              </a:ext>
            </a:extLst>
          </p:cNvPr>
          <p:cNvPicPr>
            <a:picLocks noGrp="1" noChangeAspect="1"/>
          </p:cNvPicPr>
          <p:nvPr>
            <p:ph idx="1"/>
          </p:nvPr>
        </p:nvPicPr>
        <p:blipFill>
          <a:blip r:embed="rId2"/>
          <a:stretch>
            <a:fillRect/>
          </a:stretch>
        </p:blipFill>
        <p:spPr>
          <a:xfrm>
            <a:off x="3317132" y="2766985"/>
            <a:ext cx="3126922" cy="2515134"/>
          </a:xfrm>
        </p:spPr>
      </p:pic>
    </p:spTree>
    <p:extLst>
      <p:ext uri="{BB962C8B-B14F-4D97-AF65-F5344CB8AC3E}">
        <p14:creationId xmlns:p14="http://schemas.microsoft.com/office/powerpoint/2010/main" val="23642223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a:t>
            </a:r>
            <a:r>
              <a:rPr lang="en-US" dirty="0" err="1"/>
              <a:t>StockColor</a:t>
            </a:r>
            <a:r>
              <a:rPr lang="en-US" dirty="0"/>
              <a:t>]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PK_StockColor</a:t>
            </a:r>
            <a:r>
              <a:rPr lang="en-US" dirty="0"/>
              <a:t> on </a:t>
            </a:r>
            <a:r>
              <a:rPr lang="en-US" dirty="0" err="1"/>
              <a:t>ColorID</a:t>
            </a:r>
            <a:endParaRPr lang="en-US" dirty="0"/>
          </a:p>
          <a:p>
            <a:pPr lvl="1"/>
            <a:r>
              <a:rPr lang="en-US" dirty="0"/>
              <a:t>This is because it’s a surrogate key</a:t>
            </a:r>
          </a:p>
          <a:p>
            <a:r>
              <a:rPr lang="en-US" dirty="0" err="1"/>
              <a:t>AK_Color</a:t>
            </a:r>
            <a:r>
              <a:rPr lang="en-US" dirty="0"/>
              <a:t> on Color</a:t>
            </a:r>
          </a:p>
          <a:p>
            <a:pPr lvl="1"/>
            <a:r>
              <a:rPr lang="en-US" dirty="0"/>
              <a:t>This is to ensure uniqueness on all color names, so that the table does not contain any repeat colors</a:t>
            </a:r>
          </a:p>
        </p:txBody>
      </p:sp>
    </p:spTree>
    <p:extLst>
      <p:ext uri="{BB962C8B-B14F-4D97-AF65-F5344CB8AC3E}">
        <p14:creationId xmlns:p14="http://schemas.microsoft.com/office/powerpoint/2010/main" val="1469892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a:t>
            </a:r>
            <a:r>
              <a:rPr lang="en-US" sz="3200" dirty="0" err="1"/>
              <a:t>StockColor</a:t>
            </a:r>
            <a:r>
              <a:rPr lang="en-US" sz="3200" dirty="0"/>
              <a:t>] Output</a:t>
            </a:r>
          </a:p>
        </p:txBody>
      </p:sp>
      <p:pic>
        <p:nvPicPr>
          <p:cNvPr id="5" name="Content Placeholder 4">
            <a:extLst>
              <a:ext uri="{FF2B5EF4-FFF2-40B4-BE49-F238E27FC236}">
                <a16:creationId xmlns:a16="http://schemas.microsoft.com/office/drawing/2014/main" id="{20B4859D-7E70-408D-B5DB-EB57245A43B2}"/>
              </a:ext>
            </a:extLst>
          </p:cNvPr>
          <p:cNvPicPr>
            <a:picLocks noGrp="1" noChangeAspect="1"/>
          </p:cNvPicPr>
          <p:nvPr>
            <p:ph idx="1"/>
          </p:nvPr>
        </p:nvPicPr>
        <p:blipFill>
          <a:blip r:embed="rId2"/>
          <a:stretch>
            <a:fillRect/>
          </a:stretch>
        </p:blipFill>
        <p:spPr>
          <a:xfrm>
            <a:off x="2849855" y="3141103"/>
            <a:ext cx="4252328" cy="1920406"/>
          </a:xfrm>
        </p:spPr>
      </p:pic>
    </p:spTree>
    <p:extLst>
      <p:ext uri="{BB962C8B-B14F-4D97-AF65-F5344CB8AC3E}">
        <p14:creationId xmlns:p14="http://schemas.microsoft.com/office/powerpoint/2010/main" val="35092936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a:t>
            </a:r>
            <a:r>
              <a:rPr lang="en-US" dirty="0" err="1"/>
              <a:t>StockDetail</a:t>
            </a:r>
            <a:r>
              <a:rPr lang="en-US" dirty="0"/>
              <a:t>] Overview (1/2)</a:t>
            </a:r>
          </a:p>
        </p:txBody>
      </p:sp>
      <p:pic>
        <p:nvPicPr>
          <p:cNvPr id="5" name="Content Placeholder 4">
            <a:extLst>
              <a:ext uri="{FF2B5EF4-FFF2-40B4-BE49-F238E27FC236}">
                <a16:creationId xmlns:a16="http://schemas.microsoft.com/office/drawing/2014/main" id="{AFF8385D-F63D-471A-9FB5-B54AAB4702BC}"/>
              </a:ext>
            </a:extLst>
          </p:cNvPr>
          <p:cNvPicPr>
            <a:picLocks noGrp="1" noChangeAspect="1"/>
          </p:cNvPicPr>
          <p:nvPr>
            <p:ph idx="1"/>
          </p:nvPr>
        </p:nvPicPr>
        <p:blipFill>
          <a:blip r:embed="rId2"/>
          <a:stretch>
            <a:fillRect/>
          </a:stretch>
        </p:blipFill>
        <p:spPr>
          <a:xfrm>
            <a:off x="677334" y="2616740"/>
            <a:ext cx="8725528" cy="2762655"/>
          </a:xfrm>
        </p:spPr>
      </p:pic>
    </p:spTree>
    <p:extLst>
      <p:ext uri="{BB962C8B-B14F-4D97-AF65-F5344CB8AC3E}">
        <p14:creationId xmlns:p14="http://schemas.microsoft.com/office/powerpoint/2010/main" val="25336061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a:t>
            </a:r>
            <a:r>
              <a:rPr lang="en-US" dirty="0" err="1"/>
              <a:t>StockDetail</a:t>
            </a:r>
            <a:r>
              <a:rPr lang="en-US" dirty="0"/>
              <a:t>] Overview (2/2)</a:t>
            </a:r>
          </a:p>
        </p:txBody>
      </p:sp>
      <p:pic>
        <p:nvPicPr>
          <p:cNvPr id="7" name="Content Placeholder 6">
            <a:extLst>
              <a:ext uri="{FF2B5EF4-FFF2-40B4-BE49-F238E27FC236}">
                <a16:creationId xmlns:a16="http://schemas.microsoft.com/office/drawing/2014/main" id="{CBEAF02E-602C-4638-A238-5EBCD75E24E3}"/>
              </a:ext>
            </a:extLst>
          </p:cNvPr>
          <p:cNvPicPr>
            <a:picLocks noGrp="1" noChangeAspect="1"/>
          </p:cNvPicPr>
          <p:nvPr>
            <p:ph idx="1"/>
          </p:nvPr>
        </p:nvPicPr>
        <p:blipFill>
          <a:blip r:embed="rId2"/>
          <a:stretch>
            <a:fillRect/>
          </a:stretch>
        </p:blipFill>
        <p:spPr>
          <a:xfrm>
            <a:off x="554478" y="2741296"/>
            <a:ext cx="10252918" cy="3153665"/>
          </a:xfrm>
        </p:spPr>
      </p:pic>
    </p:spTree>
    <p:extLst>
      <p:ext uri="{BB962C8B-B14F-4D97-AF65-F5344CB8AC3E}">
        <p14:creationId xmlns:p14="http://schemas.microsoft.com/office/powerpoint/2010/main" val="270667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a:t>
            </a:r>
            <a:r>
              <a:rPr lang="en-US" dirty="0" err="1"/>
              <a:t>StockDetail</a:t>
            </a:r>
            <a:r>
              <a:rPr lang="en-US" dirty="0"/>
              <a:t>]</a:t>
            </a:r>
          </a:p>
        </p:txBody>
      </p:sp>
      <p:pic>
        <p:nvPicPr>
          <p:cNvPr id="5" name="Content Placeholder 4">
            <a:extLst>
              <a:ext uri="{FF2B5EF4-FFF2-40B4-BE49-F238E27FC236}">
                <a16:creationId xmlns:a16="http://schemas.microsoft.com/office/drawing/2014/main" id="{83461104-A590-4280-8D7B-9CE0749E4BE6}"/>
              </a:ext>
            </a:extLst>
          </p:cNvPr>
          <p:cNvPicPr>
            <a:picLocks noGrp="1" noChangeAspect="1"/>
          </p:cNvPicPr>
          <p:nvPr>
            <p:ph idx="1"/>
          </p:nvPr>
        </p:nvPicPr>
        <p:blipFill>
          <a:blip r:embed="rId2"/>
          <a:stretch>
            <a:fillRect/>
          </a:stretch>
        </p:blipFill>
        <p:spPr>
          <a:xfrm>
            <a:off x="3287949" y="1862860"/>
            <a:ext cx="3385225" cy="4488942"/>
          </a:xfrm>
        </p:spPr>
      </p:pic>
    </p:spTree>
    <p:extLst>
      <p:ext uri="{BB962C8B-B14F-4D97-AF65-F5344CB8AC3E}">
        <p14:creationId xmlns:p14="http://schemas.microsoft.com/office/powerpoint/2010/main" val="14595673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a:t>
            </a:r>
            <a:r>
              <a:rPr lang="en-US" dirty="0" err="1"/>
              <a:t>StockDetail</a:t>
            </a:r>
            <a:r>
              <a:rPr lang="en-US" dirty="0"/>
              <a:t>]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normAutofit fontScale="92500" lnSpcReduction="10000"/>
          </a:bodyPr>
          <a:lstStyle/>
          <a:p>
            <a:r>
              <a:rPr lang="en-US" dirty="0" err="1"/>
              <a:t>PK_StockDetail</a:t>
            </a:r>
            <a:r>
              <a:rPr lang="en-US" dirty="0"/>
              <a:t> on </a:t>
            </a:r>
            <a:r>
              <a:rPr lang="en-US" dirty="0" err="1"/>
              <a:t>StockID</a:t>
            </a:r>
            <a:endParaRPr lang="en-US" dirty="0"/>
          </a:p>
          <a:p>
            <a:pPr lvl="1"/>
            <a:r>
              <a:rPr lang="en-US" dirty="0"/>
              <a:t>This is because it’s a surrogate key</a:t>
            </a:r>
          </a:p>
          <a:p>
            <a:r>
              <a:rPr lang="en-US" dirty="0" err="1"/>
              <a:t>FK_StockDetail_Stock</a:t>
            </a:r>
            <a:r>
              <a:rPr lang="en-US" dirty="0"/>
              <a:t> on </a:t>
            </a:r>
            <a:r>
              <a:rPr lang="en-US" dirty="0" err="1"/>
              <a:t>StockID</a:t>
            </a:r>
            <a:endParaRPr lang="en-US" dirty="0"/>
          </a:p>
          <a:p>
            <a:pPr lvl="1"/>
            <a:r>
              <a:rPr lang="en-US" dirty="0"/>
              <a:t>This is to ensure referential integrity, but also because </a:t>
            </a:r>
            <a:r>
              <a:rPr lang="en-US" dirty="0" err="1"/>
              <a:t>StockID</a:t>
            </a:r>
            <a:r>
              <a:rPr lang="en-US" dirty="0"/>
              <a:t> is an identifying relationship as it is used for the primary key so want to ensure that you cannot insert non-existent </a:t>
            </a:r>
            <a:r>
              <a:rPr lang="en-US" dirty="0" err="1"/>
              <a:t>StockIDs</a:t>
            </a:r>
            <a:endParaRPr lang="en-US" dirty="0"/>
          </a:p>
          <a:p>
            <a:r>
              <a:rPr lang="en-US" dirty="0" err="1"/>
              <a:t>FK_StockDetail_ModelID</a:t>
            </a:r>
            <a:r>
              <a:rPr lang="en-US" dirty="0"/>
              <a:t> on </a:t>
            </a:r>
            <a:r>
              <a:rPr lang="en-US" dirty="0" err="1"/>
              <a:t>ModelID</a:t>
            </a:r>
            <a:endParaRPr lang="en-US" dirty="0"/>
          </a:p>
          <a:p>
            <a:pPr lvl="1"/>
            <a:r>
              <a:rPr lang="en-US" dirty="0"/>
              <a:t>This is to ensure referential integrity, it does not make sense to list stocks for models that do not exist in the database, any insertion is likely erroneous</a:t>
            </a:r>
          </a:p>
          <a:p>
            <a:r>
              <a:rPr lang="en-US" dirty="0" err="1"/>
              <a:t>FK_StockDetail_StockColor</a:t>
            </a:r>
            <a:r>
              <a:rPr lang="en-US" dirty="0"/>
              <a:t> on </a:t>
            </a:r>
            <a:r>
              <a:rPr lang="en-US" dirty="0" err="1"/>
              <a:t>StockID</a:t>
            </a:r>
            <a:endParaRPr lang="en-US" dirty="0"/>
          </a:p>
          <a:p>
            <a:pPr lvl="1"/>
            <a:r>
              <a:rPr lang="en-US" dirty="0"/>
              <a:t>This is to ensure referential integrity, does not make sense to list colors of stock that do not exist in the database, any insertion is likely erroneous if not added to </a:t>
            </a:r>
            <a:r>
              <a:rPr lang="en-US" dirty="0" err="1"/>
              <a:t>Data.StockColor</a:t>
            </a:r>
            <a:r>
              <a:rPr lang="en-US" dirty="0"/>
              <a:t> first</a:t>
            </a:r>
          </a:p>
        </p:txBody>
      </p:sp>
    </p:spTree>
    <p:extLst>
      <p:ext uri="{BB962C8B-B14F-4D97-AF65-F5344CB8AC3E}">
        <p14:creationId xmlns:p14="http://schemas.microsoft.com/office/powerpoint/2010/main" val="3948089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3DA9F-9C0F-40D1-A7B7-39C8574F601C}"/>
              </a:ext>
            </a:extLst>
          </p:cNvPr>
          <p:cNvSpPr>
            <a:spLocks noGrp="1"/>
          </p:cNvSpPr>
          <p:nvPr>
            <p:ph type="title"/>
          </p:nvPr>
        </p:nvSpPr>
        <p:spPr/>
        <p:txBody>
          <a:bodyPr/>
          <a:lstStyle/>
          <a:p>
            <a:r>
              <a:rPr lang="en-US" dirty="0"/>
              <a:t>Step 2: Convert Non-Data Schema Tables into Views or Inline TVFs When Possible</a:t>
            </a:r>
          </a:p>
        </p:txBody>
      </p:sp>
      <p:sp>
        <p:nvSpPr>
          <p:cNvPr id="4" name="Text Placeholder 3">
            <a:extLst>
              <a:ext uri="{FF2B5EF4-FFF2-40B4-BE49-F238E27FC236}">
                <a16:creationId xmlns:a16="http://schemas.microsoft.com/office/drawing/2014/main" id="{98DEA964-0ACB-4C91-B000-745979C51573}"/>
              </a:ext>
            </a:extLst>
          </p:cNvPr>
          <p:cNvSpPr>
            <a:spLocks noGrp="1"/>
          </p:cNvSpPr>
          <p:nvPr>
            <p:ph type="body" idx="1"/>
          </p:nvPr>
        </p:nvSpPr>
        <p:spPr>
          <a:xfrm>
            <a:off x="677334" y="1930400"/>
            <a:ext cx="4185623" cy="576262"/>
          </a:xfrm>
        </p:spPr>
        <p:txBody>
          <a:bodyPr/>
          <a:lstStyle/>
          <a:p>
            <a:pPr algn="ctr"/>
            <a:r>
              <a:rPr lang="en-US" dirty="0"/>
              <a:t>Before Conversion</a:t>
            </a:r>
          </a:p>
        </p:txBody>
      </p:sp>
      <p:pic>
        <p:nvPicPr>
          <p:cNvPr id="11" name="Content Placeholder 10">
            <a:extLst>
              <a:ext uri="{FF2B5EF4-FFF2-40B4-BE49-F238E27FC236}">
                <a16:creationId xmlns:a16="http://schemas.microsoft.com/office/drawing/2014/main" id="{AAAFA68D-5E22-4D8E-AAC9-754A8B0638B1}"/>
              </a:ext>
            </a:extLst>
          </p:cNvPr>
          <p:cNvPicPr>
            <a:picLocks noGrp="1" noChangeAspect="1"/>
          </p:cNvPicPr>
          <p:nvPr>
            <p:ph sz="half" idx="2"/>
          </p:nvPr>
        </p:nvPicPr>
        <p:blipFill>
          <a:blip r:embed="rId2"/>
          <a:stretch>
            <a:fillRect/>
          </a:stretch>
        </p:blipFill>
        <p:spPr>
          <a:xfrm>
            <a:off x="1224295" y="2506662"/>
            <a:ext cx="3188442" cy="4109292"/>
          </a:xfrm>
        </p:spPr>
      </p:pic>
      <p:sp>
        <p:nvSpPr>
          <p:cNvPr id="6" name="Text Placeholder 5">
            <a:extLst>
              <a:ext uri="{FF2B5EF4-FFF2-40B4-BE49-F238E27FC236}">
                <a16:creationId xmlns:a16="http://schemas.microsoft.com/office/drawing/2014/main" id="{90284F70-8D25-4346-A5DC-0D569D477464}"/>
              </a:ext>
            </a:extLst>
          </p:cNvPr>
          <p:cNvSpPr>
            <a:spLocks noGrp="1"/>
          </p:cNvSpPr>
          <p:nvPr>
            <p:ph type="body" sz="quarter" idx="3"/>
          </p:nvPr>
        </p:nvSpPr>
        <p:spPr>
          <a:xfrm>
            <a:off x="4568026" y="1930400"/>
            <a:ext cx="5252935" cy="576262"/>
          </a:xfrm>
        </p:spPr>
        <p:txBody>
          <a:bodyPr/>
          <a:lstStyle/>
          <a:p>
            <a:pPr algn="ctr"/>
            <a:r>
              <a:rPr lang="en-US" sz="1700" dirty="0"/>
              <a:t>After Conversion:</a:t>
            </a:r>
            <a:br>
              <a:rPr lang="en-US" sz="1700" dirty="0"/>
            </a:br>
            <a:r>
              <a:rPr lang="en-US" sz="1700" dirty="0"/>
              <a:t>(Note: Crossed out Views unrelated to conversion)</a:t>
            </a:r>
          </a:p>
        </p:txBody>
      </p:sp>
      <p:pic>
        <p:nvPicPr>
          <p:cNvPr id="13" name="Content Placeholder 12">
            <a:extLst>
              <a:ext uri="{FF2B5EF4-FFF2-40B4-BE49-F238E27FC236}">
                <a16:creationId xmlns:a16="http://schemas.microsoft.com/office/drawing/2014/main" id="{60781D01-8636-4DBD-B898-7C178C4E1B3A}"/>
              </a:ext>
            </a:extLst>
          </p:cNvPr>
          <p:cNvPicPr>
            <a:picLocks noGrp="1" noChangeAspect="1"/>
          </p:cNvPicPr>
          <p:nvPr>
            <p:ph sz="quarter" idx="4"/>
          </p:nvPr>
        </p:nvPicPr>
        <p:blipFill>
          <a:blip r:embed="rId3"/>
          <a:stretch>
            <a:fillRect/>
          </a:stretch>
        </p:blipFill>
        <p:spPr>
          <a:xfrm>
            <a:off x="5436152" y="2506662"/>
            <a:ext cx="3516681" cy="4109293"/>
          </a:xfrm>
        </p:spPr>
      </p:pic>
    </p:spTree>
    <p:extLst>
      <p:ext uri="{BB962C8B-B14F-4D97-AF65-F5344CB8AC3E}">
        <p14:creationId xmlns:p14="http://schemas.microsoft.com/office/powerpoint/2010/main" val="30856123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BA9-E490-480F-9E5E-FC92BC010A3C}"/>
              </a:ext>
            </a:extLst>
          </p:cNvPr>
          <p:cNvSpPr>
            <a:spLocks noGrp="1"/>
          </p:cNvSpPr>
          <p:nvPr>
            <p:ph type="title"/>
          </p:nvPr>
        </p:nvSpPr>
        <p:spPr/>
        <p:txBody>
          <a:bodyPr/>
          <a:lstStyle/>
          <a:p>
            <a:r>
              <a:rPr lang="en-US" dirty="0"/>
              <a:t>[Data].[</a:t>
            </a:r>
            <a:r>
              <a:rPr lang="en-US" dirty="0" err="1"/>
              <a:t>StockDetail</a:t>
            </a:r>
            <a:r>
              <a:rPr lang="en-US" dirty="0"/>
              <a:t>] Check Constraints</a:t>
            </a:r>
          </a:p>
        </p:txBody>
      </p:sp>
      <p:sp>
        <p:nvSpPr>
          <p:cNvPr id="3" name="Content Placeholder 2">
            <a:extLst>
              <a:ext uri="{FF2B5EF4-FFF2-40B4-BE49-F238E27FC236}">
                <a16:creationId xmlns:a16="http://schemas.microsoft.com/office/drawing/2014/main" id="{1F0E3E9A-94D1-4827-8B6B-FCFC5864C35B}"/>
              </a:ext>
            </a:extLst>
          </p:cNvPr>
          <p:cNvSpPr>
            <a:spLocks noGrp="1"/>
          </p:cNvSpPr>
          <p:nvPr>
            <p:ph idx="1"/>
          </p:nvPr>
        </p:nvSpPr>
        <p:spPr/>
        <p:txBody>
          <a:bodyPr/>
          <a:lstStyle/>
          <a:p>
            <a:r>
              <a:rPr lang="en-US" dirty="0" err="1"/>
              <a:t>CK_Cost</a:t>
            </a:r>
            <a:endParaRPr lang="en-US" dirty="0"/>
          </a:p>
          <a:p>
            <a:pPr lvl="1"/>
            <a:r>
              <a:rPr lang="en-US" dirty="0"/>
              <a:t>Check constraint: ([Cost]&gt;=(0))</a:t>
            </a:r>
          </a:p>
          <a:p>
            <a:r>
              <a:rPr lang="en-US" dirty="0" err="1"/>
              <a:t>CK_PartCost</a:t>
            </a:r>
            <a:endParaRPr lang="en-US" dirty="0"/>
          </a:p>
          <a:p>
            <a:pPr lvl="1"/>
            <a:r>
              <a:rPr lang="en-US" dirty="0"/>
              <a:t>Check constraint: ([</a:t>
            </a:r>
            <a:r>
              <a:rPr lang="en-US" dirty="0" err="1"/>
              <a:t>PartCost</a:t>
            </a:r>
            <a:r>
              <a:rPr lang="en-US" dirty="0"/>
              <a:t>]&gt;=(0))</a:t>
            </a:r>
          </a:p>
          <a:p>
            <a:r>
              <a:rPr lang="en-US" dirty="0" err="1"/>
              <a:t>CK_RepairCost</a:t>
            </a:r>
            <a:endParaRPr lang="en-US" dirty="0"/>
          </a:p>
          <a:p>
            <a:pPr lvl="1"/>
            <a:r>
              <a:rPr lang="en-US" dirty="0"/>
              <a:t>Check constraint: ([</a:t>
            </a:r>
            <a:r>
              <a:rPr lang="en-US" dirty="0" err="1"/>
              <a:t>RepairCost</a:t>
            </a:r>
            <a:r>
              <a:rPr lang="en-US" dirty="0"/>
              <a:t>]&gt;=(0))</a:t>
            </a:r>
          </a:p>
          <a:p>
            <a:r>
              <a:rPr lang="en-US" dirty="0" err="1"/>
              <a:t>CK_TransportInCost</a:t>
            </a:r>
            <a:endParaRPr lang="en-US" dirty="0"/>
          </a:p>
          <a:p>
            <a:pPr lvl="1"/>
            <a:r>
              <a:rPr lang="en-US" dirty="0"/>
              <a:t>Check constraint: ([</a:t>
            </a:r>
            <a:r>
              <a:rPr lang="en-US" dirty="0" err="1"/>
              <a:t>TransportInCost</a:t>
            </a:r>
            <a:r>
              <a:rPr lang="en-US" dirty="0"/>
              <a:t>]&gt;=(0))</a:t>
            </a:r>
          </a:p>
          <a:p>
            <a:pPr lvl="2"/>
            <a:r>
              <a:rPr lang="en-US" dirty="0"/>
              <a:t>Reason for the above 4: it does not make sense to have a negative cost</a:t>
            </a:r>
          </a:p>
        </p:txBody>
      </p:sp>
    </p:spTree>
    <p:extLst>
      <p:ext uri="{BB962C8B-B14F-4D97-AF65-F5344CB8AC3E}">
        <p14:creationId xmlns:p14="http://schemas.microsoft.com/office/powerpoint/2010/main" val="22173164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BA9-E490-480F-9E5E-FC92BC010A3C}"/>
              </a:ext>
            </a:extLst>
          </p:cNvPr>
          <p:cNvSpPr>
            <a:spLocks noGrp="1"/>
          </p:cNvSpPr>
          <p:nvPr>
            <p:ph type="title"/>
          </p:nvPr>
        </p:nvSpPr>
        <p:spPr/>
        <p:txBody>
          <a:bodyPr/>
          <a:lstStyle/>
          <a:p>
            <a:r>
              <a:rPr lang="en-US" dirty="0"/>
              <a:t>[Data].[</a:t>
            </a:r>
            <a:r>
              <a:rPr lang="en-US" dirty="0" err="1"/>
              <a:t>StockDetail</a:t>
            </a:r>
            <a:r>
              <a:rPr lang="en-US" dirty="0"/>
              <a:t>] Default Constraints</a:t>
            </a:r>
          </a:p>
        </p:txBody>
      </p:sp>
      <p:sp>
        <p:nvSpPr>
          <p:cNvPr id="3" name="Content Placeholder 2">
            <a:extLst>
              <a:ext uri="{FF2B5EF4-FFF2-40B4-BE49-F238E27FC236}">
                <a16:creationId xmlns:a16="http://schemas.microsoft.com/office/drawing/2014/main" id="{1F0E3E9A-94D1-4827-8B6B-FCFC5864C35B}"/>
              </a:ext>
            </a:extLst>
          </p:cNvPr>
          <p:cNvSpPr>
            <a:spLocks noGrp="1"/>
          </p:cNvSpPr>
          <p:nvPr>
            <p:ph idx="1"/>
          </p:nvPr>
        </p:nvSpPr>
        <p:spPr/>
        <p:txBody>
          <a:bodyPr/>
          <a:lstStyle/>
          <a:p>
            <a:r>
              <a:rPr lang="en-US" dirty="0" err="1"/>
              <a:t>DF_StockDetail_BuyerComment</a:t>
            </a:r>
            <a:r>
              <a:rPr lang="en-US" dirty="0"/>
              <a:t> on </a:t>
            </a:r>
            <a:r>
              <a:rPr lang="en-US" dirty="0" err="1"/>
              <a:t>BuyerComment</a:t>
            </a:r>
            <a:endParaRPr lang="en-US" dirty="0"/>
          </a:p>
          <a:p>
            <a:pPr lvl="1"/>
            <a:r>
              <a:rPr lang="en-US" dirty="0"/>
              <a:t>Default value: (</a:t>
            </a:r>
            <a:r>
              <a:rPr lang="en-US" dirty="0" err="1"/>
              <a:t>N'No</a:t>
            </a:r>
            <a:r>
              <a:rPr lang="en-US" dirty="0"/>
              <a:t> Comment’)</a:t>
            </a:r>
          </a:p>
          <a:p>
            <a:pPr lvl="2"/>
            <a:r>
              <a:rPr lang="en-US" dirty="0"/>
              <a:t>Reason: Did not want NULL entries, but still need a default if no comment provided</a:t>
            </a:r>
          </a:p>
          <a:p>
            <a:r>
              <a:rPr lang="en-US" dirty="0" err="1"/>
              <a:t>DF_StockDetail_PartCost</a:t>
            </a:r>
            <a:r>
              <a:rPr lang="en-US" dirty="0"/>
              <a:t> on </a:t>
            </a:r>
            <a:r>
              <a:rPr lang="en-US" dirty="0" err="1"/>
              <a:t>PartCost</a:t>
            </a:r>
            <a:endParaRPr lang="en-US" dirty="0"/>
          </a:p>
          <a:p>
            <a:r>
              <a:rPr lang="en-US" dirty="0" err="1"/>
              <a:t>DF_StockDetail_RepairCost</a:t>
            </a:r>
            <a:r>
              <a:rPr lang="en-US" dirty="0"/>
              <a:t> on </a:t>
            </a:r>
            <a:r>
              <a:rPr lang="en-US" dirty="0" err="1"/>
              <a:t>RepairCost</a:t>
            </a:r>
            <a:endParaRPr lang="en-US" dirty="0"/>
          </a:p>
          <a:p>
            <a:r>
              <a:rPr lang="en-US" dirty="0" err="1"/>
              <a:t>DF_StockDetail_TransportInCost</a:t>
            </a:r>
            <a:r>
              <a:rPr lang="en-US" dirty="0"/>
              <a:t> on </a:t>
            </a:r>
            <a:r>
              <a:rPr lang="en-US" dirty="0" err="1"/>
              <a:t>TransportInCost</a:t>
            </a:r>
            <a:endParaRPr lang="en-US" dirty="0"/>
          </a:p>
          <a:p>
            <a:pPr lvl="1"/>
            <a:r>
              <a:rPr lang="en-US" dirty="0"/>
              <a:t>Default of above 3: ((0))</a:t>
            </a:r>
          </a:p>
          <a:p>
            <a:pPr lvl="2"/>
            <a:r>
              <a:rPr lang="en-US" dirty="0"/>
              <a:t>Reason for above 3: Can easily filter out costs of 0 if there may have been an insertion issue but having it as 0 doesn’t negatively affect any computations. Initial cost doesn’t have a default because that should always be known when inserted.</a:t>
            </a:r>
          </a:p>
          <a:p>
            <a:endParaRPr lang="en-US" dirty="0"/>
          </a:p>
        </p:txBody>
      </p:sp>
    </p:spTree>
    <p:extLst>
      <p:ext uri="{BB962C8B-B14F-4D97-AF65-F5344CB8AC3E}">
        <p14:creationId xmlns:p14="http://schemas.microsoft.com/office/powerpoint/2010/main" val="39663381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a:t>
            </a:r>
            <a:r>
              <a:rPr lang="en-US" sz="3200" dirty="0" err="1"/>
              <a:t>StockDetail</a:t>
            </a:r>
            <a:r>
              <a:rPr lang="en-US" sz="3200" dirty="0"/>
              <a:t>] Output</a:t>
            </a:r>
          </a:p>
        </p:txBody>
      </p:sp>
      <p:pic>
        <p:nvPicPr>
          <p:cNvPr id="5" name="Content Placeholder 4">
            <a:extLst>
              <a:ext uri="{FF2B5EF4-FFF2-40B4-BE49-F238E27FC236}">
                <a16:creationId xmlns:a16="http://schemas.microsoft.com/office/drawing/2014/main" id="{BB671991-C4B6-4EF5-8826-2CA5F1522480}"/>
              </a:ext>
            </a:extLst>
          </p:cNvPr>
          <p:cNvPicPr>
            <a:picLocks noGrp="1" noChangeAspect="1"/>
          </p:cNvPicPr>
          <p:nvPr>
            <p:ph idx="1"/>
          </p:nvPr>
        </p:nvPicPr>
        <p:blipFill>
          <a:blip r:embed="rId2"/>
          <a:stretch>
            <a:fillRect/>
          </a:stretch>
        </p:blipFill>
        <p:spPr>
          <a:xfrm>
            <a:off x="677863" y="2819400"/>
            <a:ext cx="8596312" cy="2563812"/>
          </a:xfrm>
        </p:spPr>
      </p:pic>
    </p:spTree>
    <p:extLst>
      <p:ext uri="{BB962C8B-B14F-4D97-AF65-F5344CB8AC3E}">
        <p14:creationId xmlns:p14="http://schemas.microsoft.com/office/powerpoint/2010/main" val="13737796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[Data].[Sales] Pre-Normalization</a:t>
            </a:r>
          </a:p>
        </p:txBody>
      </p:sp>
      <p:pic>
        <p:nvPicPr>
          <p:cNvPr id="6" name="Content Placeholder 5" descr="Table&#10;&#10;Description automatically generated">
            <a:extLst>
              <a:ext uri="{FF2B5EF4-FFF2-40B4-BE49-F238E27FC236}">
                <a16:creationId xmlns:a16="http://schemas.microsoft.com/office/drawing/2014/main" id="{91FCB4D9-3448-4C08-A01B-094493672D49}"/>
              </a:ext>
            </a:extLst>
          </p:cNvPr>
          <p:cNvPicPr>
            <a:picLocks noGrp="1" noChangeAspect="1"/>
          </p:cNvPicPr>
          <p:nvPr>
            <p:ph idx="1"/>
          </p:nvPr>
        </p:nvPicPr>
        <p:blipFill>
          <a:blip r:embed="rId2"/>
          <a:stretch>
            <a:fillRect/>
          </a:stretch>
        </p:blipFill>
        <p:spPr>
          <a:xfrm>
            <a:off x="2040301" y="2684834"/>
            <a:ext cx="5985018" cy="2887748"/>
          </a:xfrm>
          <a:prstGeom prst="rect">
            <a:avLst/>
          </a:prstGeom>
        </p:spPr>
      </p:pic>
    </p:spTree>
    <p:extLst>
      <p:ext uri="{BB962C8B-B14F-4D97-AF65-F5344CB8AC3E}">
        <p14:creationId xmlns:p14="http://schemas.microsoft.com/office/powerpoint/2010/main" val="8961512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[Data].[Sales] Pre-Normalization Output</a:t>
            </a:r>
          </a:p>
        </p:txBody>
      </p:sp>
      <p:pic>
        <p:nvPicPr>
          <p:cNvPr id="5" name="Content Placeholder 4">
            <a:extLst>
              <a:ext uri="{FF2B5EF4-FFF2-40B4-BE49-F238E27FC236}">
                <a16:creationId xmlns:a16="http://schemas.microsoft.com/office/drawing/2014/main" id="{5F3D6B34-48E9-4132-960C-53AE0323DE88}"/>
              </a:ext>
            </a:extLst>
          </p:cNvPr>
          <p:cNvPicPr>
            <a:picLocks noGrp="1" noChangeAspect="1"/>
          </p:cNvPicPr>
          <p:nvPr>
            <p:ph idx="1"/>
          </p:nvPr>
        </p:nvPicPr>
        <p:blipFill>
          <a:blip r:embed="rId2"/>
          <a:stretch>
            <a:fillRect/>
          </a:stretch>
        </p:blipFill>
        <p:spPr>
          <a:xfrm>
            <a:off x="2823182" y="2744829"/>
            <a:ext cx="4305673" cy="2712955"/>
          </a:xfrm>
        </p:spPr>
      </p:pic>
    </p:spTree>
    <p:extLst>
      <p:ext uri="{BB962C8B-B14F-4D97-AF65-F5344CB8AC3E}">
        <p14:creationId xmlns:p14="http://schemas.microsoft.com/office/powerpoint/2010/main" val="15917693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[Data].[Sales] Post-Normalization</a:t>
            </a:r>
          </a:p>
        </p:txBody>
      </p:sp>
      <p:pic>
        <p:nvPicPr>
          <p:cNvPr id="3" name="Content Placeholder 2">
            <a:extLst>
              <a:ext uri="{FF2B5EF4-FFF2-40B4-BE49-F238E27FC236}">
                <a16:creationId xmlns:a16="http://schemas.microsoft.com/office/drawing/2014/main" id="{0557E8C8-B3FA-4F69-A217-9B23D8DF672D}"/>
              </a:ext>
            </a:extLst>
          </p:cNvPr>
          <p:cNvPicPr>
            <a:picLocks noGrp="1" noChangeAspect="1"/>
          </p:cNvPicPr>
          <p:nvPr>
            <p:ph idx="1"/>
          </p:nvPr>
        </p:nvPicPr>
        <p:blipFill>
          <a:blip r:embed="rId2"/>
          <a:stretch>
            <a:fillRect/>
          </a:stretch>
        </p:blipFill>
        <p:spPr>
          <a:xfrm>
            <a:off x="1011845" y="1292433"/>
            <a:ext cx="8015423" cy="3885923"/>
          </a:xfrm>
        </p:spPr>
      </p:pic>
      <p:sp>
        <p:nvSpPr>
          <p:cNvPr id="6" name="TextBox 5">
            <a:extLst>
              <a:ext uri="{FF2B5EF4-FFF2-40B4-BE49-F238E27FC236}">
                <a16:creationId xmlns:a16="http://schemas.microsoft.com/office/drawing/2014/main" id="{103D9948-71E7-4AE2-9CF1-99B016A07BA9}"/>
              </a:ext>
            </a:extLst>
          </p:cNvPr>
          <p:cNvSpPr txBox="1"/>
          <p:nvPr/>
        </p:nvSpPr>
        <p:spPr>
          <a:xfrm>
            <a:off x="1011845" y="5496128"/>
            <a:ext cx="3414408" cy="923330"/>
          </a:xfrm>
          <a:prstGeom prst="rect">
            <a:avLst/>
          </a:prstGeom>
          <a:noFill/>
        </p:spPr>
        <p:txBody>
          <a:bodyPr wrap="square" rtlCol="0">
            <a:spAutoFit/>
          </a:bodyPr>
          <a:lstStyle/>
          <a:p>
            <a:r>
              <a:rPr lang="en-US" dirty="0"/>
              <a:t>Also made the following view:</a:t>
            </a:r>
            <a:br>
              <a:rPr lang="en-US" dirty="0"/>
            </a:br>
            <a:r>
              <a:rPr lang="en-US" dirty="0" err="1"/>
              <a:t>Data.uvw_InvoiceDetail</a:t>
            </a:r>
            <a:r>
              <a:rPr lang="en-US" dirty="0"/>
              <a:t> with the following columns:</a:t>
            </a:r>
          </a:p>
        </p:txBody>
      </p:sp>
      <p:pic>
        <p:nvPicPr>
          <p:cNvPr id="8" name="Picture 7">
            <a:extLst>
              <a:ext uri="{FF2B5EF4-FFF2-40B4-BE49-F238E27FC236}">
                <a16:creationId xmlns:a16="http://schemas.microsoft.com/office/drawing/2014/main" id="{FD16B7BF-7CF4-42C0-96F0-FCDC84706007}"/>
              </a:ext>
            </a:extLst>
          </p:cNvPr>
          <p:cNvPicPr>
            <a:picLocks noChangeAspect="1"/>
          </p:cNvPicPr>
          <p:nvPr/>
        </p:nvPicPr>
        <p:blipFill>
          <a:blip r:embed="rId3"/>
          <a:stretch>
            <a:fillRect/>
          </a:stretch>
        </p:blipFill>
        <p:spPr>
          <a:xfrm>
            <a:off x="4254926" y="5113438"/>
            <a:ext cx="1707826" cy="1688709"/>
          </a:xfrm>
          <a:prstGeom prst="rect">
            <a:avLst/>
          </a:prstGeom>
        </p:spPr>
      </p:pic>
    </p:spTree>
    <p:extLst>
      <p:ext uri="{BB962C8B-B14F-4D97-AF65-F5344CB8AC3E}">
        <p14:creationId xmlns:p14="http://schemas.microsoft.com/office/powerpoint/2010/main" val="21129463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[Data].[Sales] Post-Normalization FK Relationships (Referenced Tables)</a:t>
            </a:r>
          </a:p>
        </p:txBody>
      </p:sp>
      <p:pic>
        <p:nvPicPr>
          <p:cNvPr id="3" name="Content Placeholder 2">
            <a:extLst>
              <a:ext uri="{FF2B5EF4-FFF2-40B4-BE49-F238E27FC236}">
                <a16:creationId xmlns:a16="http://schemas.microsoft.com/office/drawing/2014/main" id="{E00B819D-47FF-4A90-8CC5-C3E3267BD7EF}"/>
              </a:ext>
            </a:extLst>
          </p:cNvPr>
          <p:cNvPicPr>
            <a:picLocks noGrp="1" noChangeAspect="1"/>
          </p:cNvPicPr>
          <p:nvPr>
            <p:ph idx="1"/>
          </p:nvPr>
        </p:nvPicPr>
        <p:blipFill>
          <a:blip r:embed="rId2"/>
          <a:stretch>
            <a:fillRect/>
          </a:stretch>
        </p:blipFill>
        <p:spPr>
          <a:xfrm>
            <a:off x="975610" y="2160588"/>
            <a:ext cx="8460219" cy="4104307"/>
          </a:xfrm>
        </p:spPr>
      </p:pic>
    </p:spTree>
    <p:extLst>
      <p:ext uri="{BB962C8B-B14F-4D97-AF65-F5344CB8AC3E}">
        <p14:creationId xmlns:p14="http://schemas.microsoft.com/office/powerpoint/2010/main" val="424103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F163-3771-4095-A56F-729FDD5CB978}"/>
              </a:ext>
            </a:extLst>
          </p:cNvPr>
          <p:cNvSpPr>
            <a:spLocks noGrp="1"/>
          </p:cNvSpPr>
          <p:nvPr>
            <p:ph type="title"/>
          </p:nvPr>
        </p:nvSpPr>
        <p:spPr/>
        <p:txBody>
          <a:bodyPr/>
          <a:lstStyle/>
          <a:p>
            <a:r>
              <a:rPr lang="en-US" dirty="0"/>
              <a:t>Steps Taken to Normalize [Data].[Sales]</a:t>
            </a:r>
          </a:p>
        </p:txBody>
      </p:sp>
      <p:sp>
        <p:nvSpPr>
          <p:cNvPr id="3" name="Content Placeholder 2">
            <a:extLst>
              <a:ext uri="{FF2B5EF4-FFF2-40B4-BE49-F238E27FC236}">
                <a16:creationId xmlns:a16="http://schemas.microsoft.com/office/drawing/2014/main" id="{1DD19FFB-CA1C-42F1-A00B-83165A8C6B1E}"/>
              </a:ext>
            </a:extLst>
          </p:cNvPr>
          <p:cNvSpPr>
            <a:spLocks noGrp="1"/>
          </p:cNvSpPr>
          <p:nvPr>
            <p:ph idx="1"/>
          </p:nvPr>
        </p:nvSpPr>
        <p:spPr/>
        <p:txBody>
          <a:bodyPr/>
          <a:lstStyle/>
          <a:p>
            <a:r>
              <a:rPr lang="en-US" dirty="0"/>
              <a:t>Create </a:t>
            </a:r>
            <a:r>
              <a:rPr lang="en-US" dirty="0" err="1"/>
              <a:t>Data.Currency</a:t>
            </a:r>
            <a:r>
              <a:rPr lang="en-US" dirty="0"/>
              <a:t>, insert relevant data based on </a:t>
            </a:r>
            <a:r>
              <a:rPr lang="en-US" dirty="0" err="1"/>
              <a:t>Data.Sales</a:t>
            </a:r>
            <a:r>
              <a:rPr lang="en-US" dirty="0"/>
              <a:t> into it</a:t>
            </a:r>
          </a:p>
          <a:p>
            <a:r>
              <a:rPr lang="en-US" dirty="0"/>
              <a:t>Create </a:t>
            </a:r>
            <a:r>
              <a:rPr lang="en-US" dirty="0" err="1"/>
              <a:t>Data.CountryCurrency</a:t>
            </a:r>
            <a:r>
              <a:rPr lang="en-US" dirty="0"/>
              <a:t>, insert relevant data based on </a:t>
            </a:r>
            <a:r>
              <a:rPr lang="en-US" dirty="0" err="1"/>
              <a:t>Data.Sales</a:t>
            </a:r>
            <a:r>
              <a:rPr lang="en-US" dirty="0"/>
              <a:t> into it</a:t>
            </a:r>
          </a:p>
          <a:p>
            <a:r>
              <a:rPr lang="en-US" dirty="0"/>
              <a:t>Create </a:t>
            </a:r>
            <a:r>
              <a:rPr lang="en-US" dirty="0" err="1"/>
              <a:t>Data.Sale</a:t>
            </a:r>
            <a:r>
              <a:rPr lang="en-US" dirty="0"/>
              <a:t>, insert relevant data from </a:t>
            </a:r>
            <a:r>
              <a:rPr lang="en-US" dirty="0" err="1"/>
              <a:t>Data.Sales</a:t>
            </a:r>
            <a:r>
              <a:rPr lang="en-US" dirty="0"/>
              <a:t> into it</a:t>
            </a:r>
          </a:p>
          <a:p>
            <a:r>
              <a:rPr lang="en-US" dirty="0"/>
              <a:t>Create </a:t>
            </a:r>
            <a:r>
              <a:rPr lang="en-US" dirty="0" err="1"/>
              <a:t>Data.uvw_InvoiceDetail</a:t>
            </a:r>
            <a:endParaRPr lang="en-US" dirty="0"/>
          </a:p>
        </p:txBody>
      </p:sp>
    </p:spTree>
    <p:extLst>
      <p:ext uri="{BB962C8B-B14F-4D97-AF65-F5344CB8AC3E}">
        <p14:creationId xmlns:p14="http://schemas.microsoft.com/office/powerpoint/2010/main" val="33586278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D0E3-EA49-4B8E-ADE6-A51EC04551AF}"/>
              </a:ext>
            </a:extLst>
          </p:cNvPr>
          <p:cNvSpPr>
            <a:spLocks noGrp="1"/>
          </p:cNvSpPr>
          <p:nvPr>
            <p:ph type="title"/>
          </p:nvPr>
        </p:nvSpPr>
        <p:spPr/>
        <p:txBody>
          <a:bodyPr/>
          <a:lstStyle/>
          <a:p>
            <a:r>
              <a:rPr lang="en-US" dirty="0"/>
              <a:t>Why It Was Broken Down Into the Following Views/Tables</a:t>
            </a:r>
          </a:p>
        </p:txBody>
      </p:sp>
      <p:sp>
        <p:nvSpPr>
          <p:cNvPr id="3" name="Content Placeholder 2">
            <a:extLst>
              <a:ext uri="{FF2B5EF4-FFF2-40B4-BE49-F238E27FC236}">
                <a16:creationId xmlns:a16="http://schemas.microsoft.com/office/drawing/2014/main" id="{8490059C-3FFE-4E25-865D-350A1C5776D8}"/>
              </a:ext>
            </a:extLst>
          </p:cNvPr>
          <p:cNvSpPr>
            <a:spLocks noGrp="1"/>
          </p:cNvSpPr>
          <p:nvPr>
            <p:ph idx="1"/>
          </p:nvPr>
        </p:nvSpPr>
        <p:spPr/>
        <p:txBody>
          <a:bodyPr/>
          <a:lstStyle/>
          <a:p>
            <a:r>
              <a:rPr lang="en-US" dirty="0"/>
              <a:t>Split </a:t>
            </a:r>
            <a:r>
              <a:rPr lang="en-US" dirty="0" err="1"/>
              <a:t>Data.Sales</a:t>
            </a:r>
            <a:r>
              <a:rPr lang="en-US" dirty="0"/>
              <a:t> into </a:t>
            </a:r>
            <a:r>
              <a:rPr lang="en-US" dirty="0" err="1"/>
              <a:t>Data.Sale</a:t>
            </a:r>
            <a:r>
              <a:rPr lang="en-US" dirty="0"/>
              <a:t>, </a:t>
            </a:r>
            <a:r>
              <a:rPr lang="en-US" dirty="0" err="1"/>
              <a:t>Data.Currency</a:t>
            </a:r>
            <a:r>
              <a:rPr lang="en-US" dirty="0"/>
              <a:t>, </a:t>
            </a:r>
            <a:r>
              <a:rPr lang="en-US" dirty="0" err="1"/>
              <a:t>Data.CountryCurrency</a:t>
            </a:r>
            <a:r>
              <a:rPr lang="en-US" dirty="0"/>
              <a:t>, and </a:t>
            </a:r>
            <a:r>
              <a:rPr lang="en-US" dirty="0" err="1"/>
              <a:t>Data.uvw_InvoiceDetail</a:t>
            </a:r>
            <a:endParaRPr lang="en-US" dirty="0"/>
          </a:p>
          <a:p>
            <a:pPr lvl="1"/>
            <a:r>
              <a:rPr lang="en-US" dirty="0"/>
              <a:t>Made the currency-related tables as we thought it could be useful to have a table containing data related to currencies used in transaction, as well as a compilation of all the currencies used per country for transactions</a:t>
            </a:r>
          </a:p>
          <a:p>
            <a:pPr lvl="2"/>
            <a:r>
              <a:rPr lang="en-US" dirty="0"/>
              <a:t>In hindsight, </a:t>
            </a:r>
            <a:r>
              <a:rPr lang="en-US" dirty="0" err="1"/>
              <a:t>Data.CountryCurrency</a:t>
            </a:r>
            <a:r>
              <a:rPr lang="en-US" dirty="0"/>
              <a:t> would make more sense as a view</a:t>
            </a:r>
          </a:p>
          <a:p>
            <a:pPr lvl="1"/>
            <a:r>
              <a:rPr lang="en-US" dirty="0"/>
              <a:t>Made </a:t>
            </a:r>
            <a:r>
              <a:rPr lang="en-US" dirty="0" err="1"/>
              <a:t>Data.uvw_InvoiceDetail</a:t>
            </a:r>
            <a:r>
              <a:rPr lang="en-US" dirty="0"/>
              <a:t> as it provides an easy way to get information that can be acquired from the invoice</a:t>
            </a:r>
          </a:p>
          <a:p>
            <a:endParaRPr lang="en-US" dirty="0"/>
          </a:p>
        </p:txBody>
      </p:sp>
    </p:spTree>
    <p:extLst>
      <p:ext uri="{BB962C8B-B14F-4D97-AF65-F5344CB8AC3E}">
        <p14:creationId xmlns:p14="http://schemas.microsoft.com/office/powerpoint/2010/main" val="26320011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AD6C-4B64-4D81-B3F5-0966155EEFAA}"/>
              </a:ext>
            </a:extLst>
          </p:cNvPr>
          <p:cNvSpPr>
            <a:spLocks noGrp="1"/>
          </p:cNvSpPr>
          <p:nvPr>
            <p:ph type="title"/>
          </p:nvPr>
        </p:nvSpPr>
        <p:spPr/>
        <p:txBody>
          <a:bodyPr>
            <a:normAutofit fontScale="90000"/>
          </a:bodyPr>
          <a:lstStyle/>
          <a:p>
            <a:r>
              <a:rPr lang="en-US" dirty="0"/>
              <a:t>Overall Columns Added/Removed/Modified to Normalize [Data].[Sales]</a:t>
            </a:r>
          </a:p>
        </p:txBody>
      </p:sp>
      <p:sp>
        <p:nvSpPr>
          <p:cNvPr id="3" name="Content Placeholder 2">
            <a:extLst>
              <a:ext uri="{FF2B5EF4-FFF2-40B4-BE49-F238E27FC236}">
                <a16:creationId xmlns:a16="http://schemas.microsoft.com/office/drawing/2014/main" id="{392FFF4A-66C3-4BEF-8844-458D24F11410}"/>
              </a:ext>
            </a:extLst>
          </p:cNvPr>
          <p:cNvSpPr>
            <a:spLocks noGrp="1"/>
          </p:cNvSpPr>
          <p:nvPr>
            <p:ph idx="1"/>
          </p:nvPr>
        </p:nvSpPr>
        <p:spPr>
          <a:xfrm>
            <a:off x="139070" y="2092496"/>
            <a:ext cx="5956930" cy="4580679"/>
          </a:xfrm>
        </p:spPr>
        <p:txBody>
          <a:bodyPr>
            <a:normAutofit fontScale="77500" lnSpcReduction="20000"/>
          </a:bodyPr>
          <a:lstStyle/>
          <a:p>
            <a:r>
              <a:rPr lang="en-US" dirty="0"/>
              <a:t>Added Columns:</a:t>
            </a:r>
          </a:p>
          <a:p>
            <a:pPr lvl="1"/>
            <a:r>
              <a:rPr lang="en-US" dirty="0"/>
              <a:t>CountryISO3</a:t>
            </a:r>
          </a:p>
          <a:p>
            <a:pPr lvl="2"/>
            <a:r>
              <a:rPr lang="en-US" dirty="0"/>
              <a:t>Reason: to reference </a:t>
            </a:r>
            <a:r>
              <a:rPr lang="en-US" dirty="0" err="1"/>
              <a:t>Data.Country</a:t>
            </a:r>
            <a:r>
              <a:rPr lang="en-US" dirty="0"/>
              <a:t> as a FK, but also get direct access to the ISO</a:t>
            </a:r>
          </a:p>
          <a:p>
            <a:pPr lvl="1"/>
            <a:r>
              <a:rPr lang="en-US" dirty="0"/>
              <a:t> Currency</a:t>
            </a:r>
          </a:p>
          <a:p>
            <a:pPr lvl="2"/>
            <a:r>
              <a:rPr lang="en-US" dirty="0"/>
              <a:t>Reason: to have as a unique value in </a:t>
            </a:r>
            <a:r>
              <a:rPr lang="en-US" dirty="0" err="1"/>
              <a:t>Data.Currency</a:t>
            </a:r>
            <a:r>
              <a:rPr lang="en-US" dirty="0"/>
              <a:t>, give the name of currency</a:t>
            </a:r>
          </a:p>
          <a:p>
            <a:pPr lvl="1"/>
            <a:r>
              <a:rPr lang="en-US" dirty="0"/>
              <a:t>CurrencyISO3</a:t>
            </a:r>
          </a:p>
          <a:p>
            <a:pPr lvl="2"/>
            <a:r>
              <a:rPr lang="en-US" dirty="0"/>
              <a:t>Reason: to have as a unique value in </a:t>
            </a:r>
            <a:r>
              <a:rPr lang="en-US" dirty="0" err="1"/>
              <a:t>Data.Currency</a:t>
            </a:r>
            <a:r>
              <a:rPr lang="en-US" dirty="0"/>
              <a:t>, lets it be used as alternate key so </a:t>
            </a:r>
            <a:r>
              <a:rPr lang="en-US" dirty="0" err="1"/>
              <a:t>Data.CurrencyCountry</a:t>
            </a:r>
            <a:r>
              <a:rPr lang="en-US" dirty="0"/>
              <a:t> can reference </a:t>
            </a:r>
            <a:r>
              <a:rPr lang="en-US" dirty="0" err="1"/>
              <a:t>Data.Currency</a:t>
            </a:r>
            <a:r>
              <a:rPr lang="en-US" dirty="0"/>
              <a:t> and use it as FK</a:t>
            </a:r>
          </a:p>
          <a:p>
            <a:pPr lvl="1"/>
            <a:r>
              <a:rPr lang="en-US" dirty="0" err="1"/>
              <a:t>CurrencyOfTransaction</a:t>
            </a:r>
            <a:endParaRPr lang="en-US" dirty="0"/>
          </a:p>
          <a:p>
            <a:pPr lvl="2"/>
            <a:r>
              <a:rPr lang="en-US" dirty="0"/>
              <a:t>Reason: gives some information of the invoice</a:t>
            </a:r>
          </a:p>
          <a:p>
            <a:pPr lvl="1"/>
            <a:r>
              <a:rPr lang="en-US" dirty="0" err="1"/>
              <a:t>CustomerCountry</a:t>
            </a:r>
            <a:endParaRPr lang="en-US" dirty="0"/>
          </a:p>
          <a:p>
            <a:pPr lvl="2"/>
            <a:r>
              <a:rPr lang="en-US" dirty="0"/>
              <a:t>Reason: gives some information of the invoice</a:t>
            </a:r>
          </a:p>
          <a:p>
            <a:pPr lvl="1"/>
            <a:r>
              <a:rPr lang="en-US" dirty="0" err="1"/>
              <a:t>CurrencyID</a:t>
            </a:r>
            <a:endParaRPr lang="en-US" dirty="0"/>
          </a:p>
          <a:p>
            <a:pPr lvl="2"/>
            <a:r>
              <a:rPr lang="en-US" dirty="0"/>
              <a:t>Reason: to act as a PK in </a:t>
            </a:r>
            <a:r>
              <a:rPr lang="en-US" dirty="0" err="1"/>
              <a:t>Data.Currency</a:t>
            </a:r>
            <a:endParaRPr lang="en-US" dirty="0"/>
          </a:p>
          <a:p>
            <a:pPr lvl="1"/>
            <a:r>
              <a:rPr lang="en-US" dirty="0" err="1"/>
              <a:t>CurrencySymbol</a:t>
            </a:r>
            <a:endParaRPr lang="en-US" dirty="0"/>
          </a:p>
          <a:p>
            <a:pPr lvl="2"/>
            <a:r>
              <a:rPr lang="en-US" dirty="0"/>
              <a:t>Reason: to easily be able to acquire a currency’s symbol</a:t>
            </a:r>
          </a:p>
          <a:p>
            <a:endParaRPr lang="en-US" dirty="0"/>
          </a:p>
        </p:txBody>
      </p:sp>
      <p:sp>
        <p:nvSpPr>
          <p:cNvPr id="4" name="Content Placeholder 2">
            <a:extLst>
              <a:ext uri="{FF2B5EF4-FFF2-40B4-BE49-F238E27FC236}">
                <a16:creationId xmlns:a16="http://schemas.microsoft.com/office/drawing/2014/main" id="{248EB0D8-BADC-47A7-9C79-D0734DCB5737}"/>
              </a:ext>
            </a:extLst>
          </p:cNvPr>
          <p:cNvSpPr txBox="1">
            <a:spLocks/>
          </p:cNvSpPr>
          <p:nvPr/>
        </p:nvSpPr>
        <p:spPr>
          <a:xfrm>
            <a:off x="6096000" y="2092495"/>
            <a:ext cx="4293141" cy="458067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Removed Columns:</a:t>
            </a:r>
          </a:p>
          <a:p>
            <a:pPr lvl="1"/>
            <a:r>
              <a:rPr lang="en-US" dirty="0"/>
              <a:t>ID</a:t>
            </a:r>
          </a:p>
          <a:p>
            <a:pPr lvl="2"/>
            <a:r>
              <a:rPr lang="en-US" dirty="0"/>
              <a:t>Reason: redundant column, mirrors </a:t>
            </a:r>
            <a:r>
              <a:rPr lang="en-US" dirty="0" err="1"/>
              <a:t>SaleID</a:t>
            </a:r>
            <a:endParaRPr lang="en-US" dirty="0"/>
          </a:p>
          <a:p>
            <a:pPr lvl="1"/>
            <a:r>
              <a:rPr lang="en-US" dirty="0" err="1"/>
              <a:t>TotalSalePrice</a:t>
            </a:r>
            <a:endParaRPr lang="en-US" dirty="0"/>
          </a:p>
          <a:p>
            <a:pPr lvl="2"/>
            <a:r>
              <a:rPr lang="en-US" dirty="0"/>
              <a:t>Reason: it is derived based off </a:t>
            </a:r>
            <a:r>
              <a:rPr lang="en-US" dirty="0" err="1"/>
              <a:t>Data.SaleDetail</a:t>
            </a:r>
            <a:r>
              <a:rPr lang="en-US" dirty="0"/>
              <a:t>, does not make much sense to derive something in a parent from a child, also means it is dependent on </a:t>
            </a:r>
            <a:r>
              <a:rPr lang="en-US" dirty="0" err="1"/>
              <a:t>SaleDetail</a:t>
            </a:r>
            <a:r>
              <a:rPr lang="en-US" dirty="0"/>
              <a:t> and not Sale so not really normalized if done like that</a:t>
            </a:r>
          </a:p>
          <a:p>
            <a:r>
              <a:rPr lang="en-US" dirty="0"/>
              <a:t>Modified Columns:</a:t>
            </a:r>
          </a:p>
          <a:p>
            <a:pPr lvl="1"/>
            <a:r>
              <a:rPr lang="en-US" dirty="0" err="1"/>
              <a:t>SalesID</a:t>
            </a:r>
            <a:r>
              <a:rPr lang="en-US" dirty="0"/>
              <a:t> renamed to </a:t>
            </a:r>
            <a:r>
              <a:rPr lang="en-US" dirty="0" err="1"/>
              <a:t>SaleID</a:t>
            </a:r>
            <a:endParaRPr lang="en-US" dirty="0"/>
          </a:p>
          <a:p>
            <a:pPr lvl="2"/>
            <a:r>
              <a:rPr lang="en-US" dirty="0"/>
              <a:t>Makes naming more consistent with other tables</a:t>
            </a:r>
          </a:p>
          <a:p>
            <a:endParaRPr lang="en-US" dirty="0"/>
          </a:p>
        </p:txBody>
      </p:sp>
    </p:spTree>
    <p:extLst>
      <p:ext uri="{BB962C8B-B14F-4D97-AF65-F5344CB8AC3E}">
        <p14:creationId xmlns:p14="http://schemas.microsoft.com/office/powerpoint/2010/main" val="370626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81D7-B2DA-47E3-94BB-8713BD72515E}"/>
              </a:ext>
            </a:extLst>
          </p:cNvPr>
          <p:cNvSpPr>
            <a:spLocks noGrp="1"/>
          </p:cNvSpPr>
          <p:nvPr>
            <p:ph type="title"/>
          </p:nvPr>
        </p:nvSpPr>
        <p:spPr/>
        <p:txBody>
          <a:bodyPr/>
          <a:lstStyle/>
          <a:p>
            <a:r>
              <a:rPr lang="en-US" dirty="0"/>
              <a:t>Presentation Phase</a:t>
            </a:r>
          </a:p>
        </p:txBody>
      </p:sp>
      <p:sp>
        <p:nvSpPr>
          <p:cNvPr id="4" name="Text Placeholder 3">
            <a:extLst>
              <a:ext uri="{FF2B5EF4-FFF2-40B4-BE49-F238E27FC236}">
                <a16:creationId xmlns:a16="http://schemas.microsoft.com/office/drawing/2014/main" id="{C5D02F8B-C13B-4BC0-9E5B-0AF856120D3A}"/>
              </a:ext>
            </a:extLst>
          </p:cNvPr>
          <p:cNvSpPr>
            <a:spLocks noGrp="1"/>
          </p:cNvSpPr>
          <p:nvPr>
            <p:ph type="body" idx="1"/>
          </p:nvPr>
        </p:nvSpPr>
        <p:spPr/>
        <p:txBody>
          <a:bodyPr/>
          <a:lstStyle/>
          <a:p>
            <a:r>
              <a:rPr lang="en-US" dirty="0"/>
              <a:t>Step 1: Make slides</a:t>
            </a:r>
          </a:p>
          <a:p>
            <a:r>
              <a:rPr lang="en-US" dirty="0"/>
              <a:t>Step 2: Record portions of the slides</a:t>
            </a:r>
          </a:p>
        </p:txBody>
      </p:sp>
    </p:spTree>
    <p:extLst>
      <p:ext uri="{BB962C8B-B14F-4D97-AF65-F5344CB8AC3E}">
        <p14:creationId xmlns:p14="http://schemas.microsoft.com/office/powerpoint/2010/main" val="27549684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[Data].[Currency] Overview</a:t>
            </a:r>
          </a:p>
        </p:txBody>
      </p:sp>
      <p:pic>
        <p:nvPicPr>
          <p:cNvPr id="5" name="Content Placeholder 4">
            <a:extLst>
              <a:ext uri="{FF2B5EF4-FFF2-40B4-BE49-F238E27FC236}">
                <a16:creationId xmlns:a16="http://schemas.microsoft.com/office/drawing/2014/main" id="{C82F94CE-F38C-4C96-8622-9E5E0413C967}"/>
              </a:ext>
            </a:extLst>
          </p:cNvPr>
          <p:cNvPicPr>
            <a:picLocks noGrp="1" noChangeAspect="1"/>
          </p:cNvPicPr>
          <p:nvPr>
            <p:ph idx="1"/>
          </p:nvPr>
        </p:nvPicPr>
        <p:blipFill>
          <a:blip r:embed="rId2"/>
          <a:stretch>
            <a:fillRect/>
          </a:stretch>
        </p:blipFill>
        <p:spPr>
          <a:xfrm>
            <a:off x="2131119" y="2192586"/>
            <a:ext cx="7929762" cy="1666568"/>
          </a:xfrm>
        </p:spPr>
      </p:pic>
      <p:pic>
        <p:nvPicPr>
          <p:cNvPr id="7" name="Picture 6">
            <a:extLst>
              <a:ext uri="{FF2B5EF4-FFF2-40B4-BE49-F238E27FC236}">
                <a16:creationId xmlns:a16="http://schemas.microsoft.com/office/drawing/2014/main" id="{D1628000-628B-4592-BBCB-02007D57BBAF}"/>
              </a:ext>
            </a:extLst>
          </p:cNvPr>
          <p:cNvPicPr>
            <a:picLocks noChangeAspect="1"/>
          </p:cNvPicPr>
          <p:nvPr/>
        </p:nvPicPr>
        <p:blipFill>
          <a:blip r:embed="rId3"/>
          <a:stretch>
            <a:fillRect/>
          </a:stretch>
        </p:blipFill>
        <p:spPr>
          <a:xfrm>
            <a:off x="753917" y="3859154"/>
            <a:ext cx="10684166" cy="2591025"/>
          </a:xfrm>
          <a:prstGeom prst="rect">
            <a:avLst/>
          </a:prstGeom>
        </p:spPr>
      </p:pic>
    </p:spTree>
    <p:extLst>
      <p:ext uri="{BB962C8B-B14F-4D97-AF65-F5344CB8AC3E}">
        <p14:creationId xmlns:p14="http://schemas.microsoft.com/office/powerpoint/2010/main" val="8360994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[Data].[Currency]</a:t>
            </a:r>
          </a:p>
        </p:txBody>
      </p:sp>
      <p:pic>
        <p:nvPicPr>
          <p:cNvPr id="5" name="Content Placeholder 4">
            <a:extLst>
              <a:ext uri="{FF2B5EF4-FFF2-40B4-BE49-F238E27FC236}">
                <a16:creationId xmlns:a16="http://schemas.microsoft.com/office/drawing/2014/main" id="{FBA02F53-01CB-45CF-B290-8E57CC7C50F8}"/>
              </a:ext>
            </a:extLst>
          </p:cNvPr>
          <p:cNvPicPr>
            <a:picLocks noGrp="1" noChangeAspect="1"/>
          </p:cNvPicPr>
          <p:nvPr>
            <p:ph idx="1"/>
          </p:nvPr>
        </p:nvPicPr>
        <p:blipFill>
          <a:blip r:embed="rId2"/>
          <a:stretch>
            <a:fillRect/>
          </a:stretch>
        </p:blipFill>
        <p:spPr>
          <a:xfrm>
            <a:off x="2459074" y="2166502"/>
            <a:ext cx="4116229" cy="4195387"/>
          </a:xfrm>
        </p:spPr>
      </p:pic>
    </p:spTree>
    <p:extLst>
      <p:ext uri="{BB962C8B-B14F-4D97-AF65-F5344CB8AC3E}">
        <p14:creationId xmlns:p14="http://schemas.microsoft.com/office/powerpoint/2010/main" val="13924878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[Data].[Currency]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PK_Currency</a:t>
            </a:r>
            <a:r>
              <a:rPr lang="en-US" dirty="0"/>
              <a:t> on </a:t>
            </a:r>
            <a:r>
              <a:rPr lang="en-US" dirty="0" err="1"/>
              <a:t>CurrencyID</a:t>
            </a:r>
            <a:endParaRPr lang="en-US" dirty="0"/>
          </a:p>
          <a:p>
            <a:pPr lvl="1"/>
            <a:r>
              <a:rPr lang="en-US" dirty="0"/>
              <a:t>This is because it’s a surrogate key</a:t>
            </a:r>
          </a:p>
          <a:p>
            <a:r>
              <a:rPr lang="en-US" dirty="0" err="1"/>
              <a:t>AK_CurrencyName</a:t>
            </a:r>
            <a:r>
              <a:rPr lang="en-US" dirty="0"/>
              <a:t> on </a:t>
            </a:r>
            <a:r>
              <a:rPr lang="en-US" dirty="0" err="1"/>
              <a:t>CurrencyName</a:t>
            </a:r>
            <a:endParaRPr lang="en-US" dirty="0"/>
          </a:p>
          <a:p>
            <a:r>
              <a:rPr lang="en-US" dirty="0"/>
              <a:t>AK_CurrencyISO3 on CurrencyISO3</a:t>
            </a:r>
          </a:p>
          <a:p>
            <a:pPr lvl="1"/>
            <a:r>
              <a:rPr lang="en-US" dirty="0"/>
              <a:t>The above 2 are to ensure uniqueness on the name and ISO3 insertions into the table</a:t>
            </a:r>
          </a:p>
        </p:txBody>
      </p:sp>
    </p:spTree>
    <p:extLst>
      <p:ext uri="{BB962C8B-B14F-4D97-AF65-F5344CB8AC3E}">
        <p14:creationId xmlns:p14="http://schemas.microsoft.com/office/powerpoint/2010/main" val="1149466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BA9-E490-480F-9E5E-FC92BC010A3C}"/>
              </a:ext>
            </a:extLst>
          </p:cNvPr>
          <p:cNvSpPr>
            <a:spLocks noGrp="1"/>
          </p:cNvSpPr>
          <p:nvPr>
            <p:ph type="title"/>
          </p:nvPr>
        </p:nvSpPr>
        <p:spPr/>
        <p:txBody>
          <a:bodyPr/>
          <a:lstStyle/>
          <a:p>
            <a:r>
              <a:rPr lang="en-US" dirty="0"/>
              <a:t>[Data].[Currency] Check and Default Constraints</a:t>
            </a:r>
          </a:p>
        </p:txBody>
      </p:sp>
      <p:sp>
        <p:nvSpPr>
          <p:cNvPr id="3" name="Content Placeholder 2">
            <a:extLst>
              <a:ext uri="{FF2B5EF4-FFF2-40B4-BE49-F238E27FC236}">
                <a16:creationId xmlns:a16="http://schemas.microsoft.com/office/drawing/2014/main" id="{1F0E3E9A-94D1-4827-8B6B-FCFC5864C35B}"/>
              </a:ext>
            </a:extLst>
          </p:cNvPr>
          <p:cNvSpPr>
            <a:spLocks noGrp="1"/>
          </p:cNvSpPr>
          <p:nvPr>
            <p:ph idx="1"/>
          </p:nvPr>
        </p:nvSpPr>
        <p:spPr/>
        <p:txBody>
          <a:bodyPr/>
          <a:lstStyle/>
          <a:p>
            <a:r>
              <a:rPr lang="en-US" dirty="0"/>
              <a:t>CK_CurrencyISO3</a:t>
            </a:r>
          </a:p>
          <a:p>
            <a:pPr lvl="1"/>
            <a:r>
              <a:rPr lang="en-US" dirty="0"/>
              <a:t>Check Constraint: </a:t>
            </a:r>
            <a:r>
              <a:rPr lang="pl-PL" dirty="0"/>
              <a:t>([CurrencyISO3] like N'[A-Z][A-Z][A-Z]’)</a:t>
            </a:r>
            <a:endParaRPr lang="en-US" dirty="0"/>
          </a:p>
          <a:p>
            <a:pPr lvl="2"/>
            <a:r>
              <a:rPr lang="en-US" dirty="0"/>
              <a:t>Reason: To ensure the ISO is 3 letters long</a:t>
            </a:r>
          </a:p>
        </p:txBody>
      </p:sp>
    </p:spTree>
    <p:extLst>
      <p:ext uri="{BB962C8B-B14F-4D97-AF65-F5344CB8AC3E}">
        <p14:creationId xmlns:p14="http://schemas.microsoft.com/office/powerpoint/2010/main" val="34086400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[Data].[Currency] Output</a:t>
            </a:r>
          </a:p>
        </p:txBody>
      </p:sp>
      <p:pic>
        <p:nvPicPr>
          <p:cNvPr id="5" name="Content Placeholder 4">
            <a:extLst>
              <a:ext uri="{FF2B5EF4-FFF2-40B4-BE49-F238E27FC236}">
                <a16:creationId xmlns:a16="http://schemas.microsoft.com/office/drawing/2014/main" id="{79B4B84F-DBEB-4133-BB09-0C6B4DC9D899}"/>
              </a:ext>
            </a:extLst>
          </p:cNvPr>
          <p:cNvPicPr>
            <a:picLocks noGrp="1" noChangeAspect="1"/>
          </p:cNvPicPr>
          <p:nvPr>
            <p:ph idx="1"/>
          </p:nvPr>
        </p:nvPicPr>
        <p:blipFill>
          <a:blip r:embed="rId2"/>
          <a:stretch>
            <a:fillRect/>
          </a:stretch>
        </p:blipFill>
        <p:spPr>
          <a:xfrm>
            <a:off x="1996341" y="3708842"/>
            <a:ext cx="5959356" cy="784928"/>
          </a:xfrm>
        </p:spPr>
      </p:pic>
    </p:spTree>
    <p:extLst>
      <p:ext uri="{BB962C8B-B14F-4D97-AF65-F5344CB8AC3E}">
        <p14:creationId xmlns:p14="http://schemas.microsoft.com/office/powerpoint/2010/main" val="21831258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a:t>
            </a:r>
            <a:r>
              <a:rPr lang="en-US" dirty="0" err="1"/>
              <a:t>CountryCurrency</a:t>
            </a:r>
            <a:r>
              <a:rPr lang="en-US" dirty="0"/>
              <a:t>] Overview</a:t>
            </a:r>
          </a:p>
        </p:txBody>
      </p:sp>
      <p:pic>
        <p:nvPicPr>
          <p:cNvPr id="5" name="Content Placeholder 4">
            <a:extLst>
              <a:ext uri="{FF2B5EF4-FFF2-40B4-BE49-F238E27FC236}">
                <a16:creationId xmlns:a16="http://schemas.microsoft.com/office/drawing/2014/main" id="{17B4838A-79A1-4D90-B368-81C1ECC1A403}"/>
              </a:ext>
            </a:extLst>
          </p:cNvPr>
          <p:cNvPicPr>
            <a:picLocks noGrp="1" noChangeAspect="1"/>
          </p:cNvPicPr>
          <p:nvPr>
            <p:ph idx="1"/>
          </p:nvPr>
        </p:nvPicPr>
        <p:blipFill>
          <a:blip r:embed="rId2"/>
          <a:stretch>
            <a:fillRect/>
          </a:stretch>
        </p:blipFill>
        <p:spPr>
          <a:xfrm>
            <a:off x="2201841" y="1930400"/>
            <a:ext cx="7788315" cy="1653683"/>
          </a:xfrm>
        </p:spPr>
      </p:pic>
      <p:pic>
        <p:nvPicPr>
          <p:cNvPr id="7" name="Picture 6">
            <a:extLst>
              <a:ext uri="{FF2B5EF4-FFF2-40B4-BE49-F238E27FC236}">
                <a16:creationId xmlns:a16="http://schemas.microsoft.com/office/drawing/2014/main" id="{45C1C5D4-1A1E-467D-AB59-7410DDDFF1A8}"/>
              </a:ext>
            </a:extLst>
          </p:cNvPr>
          <p:cNvPicPr>
            <a:picLocks noChangeAspect="1"/>
          </p:cNvPicPr>
          <p:nvPr/>
        </p:nvPicPr>
        <p:blipFill>
          <a:blip r:embed="rId3"/>
          <a:stretch>
            <a:fillRect/>
          </a:stretch>
        </p:blipFill>
        <p:spPr>
          <a:xfrm>
            <a:off x="513866" y="3584083"/>
            <a:ext cx="11164267" cy="2834886"/>
          </a:xfrm>
          <a:prstGeom prst="rect">
            <a:avLst/>
          </a:prstGeom>
        </p:spPr>
      </p:pic>
    </p:spTree>
    <p:extLst>
      <p:ext uri="{BB962C8B-B14F-4D97-AF65-F5344CB8AC3E}">
        <p14:creationId xmlns:p14="http://schemas.microsoft.com/office/powerpoint/2010/main" val="20600128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a:t>
            </a:r>
            <a:r>
              <a:rPr lang="en-US" dirty="0" err="1"/>
              <a:t>CountryCurrency</a:t>
            </a:r>
            <a:r>
              <a:rPr lang="en-US" dirty="0"/>
              <a:t>]</a:t>
            </a:r>
          </a:p>
        </p:txBody>
      </p:sp>
      <p:pic>
        <p:nvPicPr>
          <p:cNvPr id="5" name="Content Placeholder 4">
            <a:extLst>
              <a:ext uri="{FF2B5EF4-FFF2-40B4-BE49-F238E27FC236}">
                <a16:creationId xmlns:a16="http://schemas.microsoft.com/office/drawing/2014/main" id="{C0D2C242-BB4F-4888-AA46-D02FF2EA9217}"/>
              </a:ext>
            </a:extLst>
          </p:cNvPr>
          <p:cNvPicPr>
            <a:picLocks noGrp="1" noChangeAspect="1"/>
          </p:cNvPicPr>
          <p:nvPr>
            <p:ph idx="1"/>
          </p:nvPr>
        </p:nvPicPr>
        <p:blipFill>
          <a:blip r:embed="rId2"/>
          <a:stretch>
            <a:fillRect/>
          </a:stretch>
        </p:blipFill>
        <p:spPr>
          <a:xfrm>
            <a:off x="2743165" y="2497157"/>
            <a:ext cx="4824954" cy="3466392"/>
          </a:xfrm>
        </p:spPr>
      </p:pic>
    </p:spTree>
    <p:extLst>
      <p:ext uri="{BB962C8B-B14F-4D97-AF65-F5344CB8AC3E}">
        <p14:creationId xmlns:p14="http://schemas.microsoft.com/office/powerpoint/2010/main" val="33202974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normAutofit fontScale="90000"/>
          </a:bodyPr>
          <a:lstStyle/>
          <a:p>
            <a:r>
              <a:rPr lang="en-US" dirty="0"/>
              <a:t>[Data].[</a:t>
            </a:r>
            <a:r>
              <a:rPr lang="en-US" dirty="0" err="1"/>
              <a:t>CountryCurrency</a:t>
            </a:r>
            <a:r>
              <a:rPr lang="en-US" dirty="0"/>
              <a:t>]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PK_CountryCurrency</a:t>
            </a:r>
            <a:r>
              <a:rPr lang="en-US" dirty="0"/>
              <a:t> on </a:t>
            </a:r>
            <a:r>
              <a:rPr lang="en-US" dirty="0" err="1"/>
              <a:t>CountryID</a:t>
            </a:r>
            <a:r>
              <a:rPr lang="en-US" dirty="0"/>
              <a:t> and </a:t>
            </a:r>
            <a:r>
              <a:rPr lang="en-US" dirty="0" err="1"/>
              <a:t>CurrencyID</a:t>
            </a:r>
            <a:endParaRPr lang="en-US" dirty="0"/>
          </a:p>
          <a:p>
            <a:pPr lvl="1"/>
            <a:r>
              <a:rPr lang="en-US" dirty="0"/>
              <a:t>Because it’s a surrogate key, and composite key. This is a bridge table so uses both PKs of the parent tables to make its PK</a:t>
            </a:r>
          </a:p>
          <a:p>
            <a:r>
              <a:rPr lang="en-US" dirty="0" err="1"/>
              <a:t>FK_CountryCurrency_Country</a:t>
            </a:r>
            <a:r>
              <a:rPr lang="en-US" dirty="0"/>
              <a:t> on </a:t>
            </a:r>
            <a:r>
              <a:rPr lang="en-US" dirty="0" err="1"/>
              <a:t>CountryID</a:t>
            </a:r>
            <a:endParaRPr lang="en-US" dirty="0"/>
          </a:p>
          <a:p>
            <a:r>
              <a:rPr lang="en-US" dirty="0"/>
              <a:t>FK_CountryCurrency_Country_2 on CountryISO2</a:t>
            </a:r>
          </a:p>
          <a:p>
            <a:r>
              <a:rPr lang="en-US" dirty="0" err="1"/>
              <a:t>FK_CountryCurrency_Currency</a:t>
            </a:r>
            <a:r>
              <a:rPr lang="en-US" dirty="0"/>
              <a:t> on </a:t>
            </a:r>
            <a:r>
              <a:rPr lang="en-US" dirty="0" err="1"/>
              <a:t>CurrencyID</a:t>
            </a:r>
            <a:endParaRPr lang="en-US" dirty="0"/>
          </a:p>
          <a:p>
            <a:r>
              <a:rPr lang="en-US" dirty="0"/>
              <a:t>FK_CountryCurrency_Currency_2 on CurrencyISO3</a:t>
            </a:r>
          </a:p>
          <a:p>
            <a:pPr lvl="1"/>
            <a:r>
              <a:rPr lang="en-US" dirty="0"/>
              <a:t>The above 4 are for referential integrity. Firstly, to ensure only currency and countries registered in the database are included in the bridge table. Secondly, to ensure that the composite key is valid as it is based on the </a:t>
            </a:r>
            <a:r>
              <a:rPr lang="en-US" dirty="0" err="1"/>
              <a:t>CountryID</a:t>
            </a:r>
            <a:r>
              <a:rPr lang="en-US" dirty="0"/>
              <a:t> and </a:t>
            </a:r>
            <a:r>
              <a:rPr lang="en-US" dirty="0" err="1"/>
              <a:t>CurrencyID</a:t>
            </a:r>
            <a:endParaRPr lang="en-US" dirty="0"/>
          </a:p>
        </p:txBody>
      </p:sp>
    </p:spTree>
    <p:extLst>
      <p:ext uri="{BB962C8B-B14F-4D97-AF65-F5344CB8AC3E}">
        <p14:creationId xmlns:p14="http://schemas.microsoft.com/office/powerpoint/2010/main" val="31440222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BA9-E490-480F-9E5E-FC92BC010A3C}"/>
              </a:ext>
            </a:extLst>
          </p:cNvPr>
          <p:cNvSpPr>
            <a:spLocks noGrp="1"/>
          </p:cNvSpPr>
          <p:nvPr>
            <p:ph type="title"/>
          </p:nvPr>
        </p:nvSpPr>
        <p:spPr/>
        <p:txBody>
          <a:bodyPr/>
          <a:lstStyle/>
          <a:p>
            <a:r>
              <a:rPr lang="en-US" dirty="0"/>
              <a:t>[Data].[</a:t>
            </a:r>
            <a:r>
              <a:rPr lang="en-US" dirty="0" err="1"/>
              <a:t>CountryCurrency</a:t>
            </a:r>
            <a:r>
              <a:rPr lang="en-US" dirty="0"/>
              <a:t>] Check and Default Constraints</a:t>
            </a:r>
          </a:p>
        </p:txBody>
      </p:sp>
      <p:sp>
        <p:nvSpPr>
          <p:cNvPr id="3" name="Content Placeholder 2">
            <a:extLst>
              <a:ext uri="{FF2B5EF4-FFF2-40B4-BE49-F238E27FC236}">
                <a16:creationId xmlns:a16="http://schemas.microsoft.com/office/drawing/2014/main" id="{1F0E3E9A-94D1-4827-8B6B-FCFC5864C35B}"/>
              </a:ext>
            </a:extLst>
          </p:cNvPr>
          <p:cNvSpPr>
            <a:spLocks noGrp="1"/>
          </p:cNvSpPr>
          <p:nvPr>
            <p:ph idx="1"/>
          </p:nvPr>
        </p:nvSpPr>
        <p:spPr/>
        <p:txBody>
          <a:bodyPr/>
          <a:lstStyle/>
          <a:p>
            <a:r>
              <a:rPr lang="en-US" dirty="0"/>
              <a:t>CK_CountryCurrency_CountryISO2</a:t>
            </a:r>
          </a:p>
          <a:p>
            <a:pPr lvl="1"/>
            <a:r>
              <a:rPr lang="en-US" dirty="0"/>
              <a:t>Check Constraint: ([CountryISO2] like N'[A-Z][A-Z]')</a:t>
            </a:r>
          </a:p>
          <a:p>
            <a:r>
              <a:rPr lang="en-US" dirty="0"/>
              <a:t>CK_CountryCurrency_CurrencyISO3</a:t>
            </a:r>
          </a:p>
          <a:p>
            <a:pPr lvl="1"/>
            <a:r>
              <a:rPr lang="en-US" dirty="0"/>
              <a:t>Check Constraint: </a:t>
            </a:r>
            <a:r>
              <a:rPr lang="pl-PL" dirty="0"/>
              <a:t>([CurrencyISO3] like N'[A-Z][A-Z][A-Z]’)</a:t>
            </a:r>
            <a:endParaRPr lang="en-US" dirty="0"/>
          </a:p>
          <a:p>
            <a:pPr lvl="2"/>
            <a:r>
              <a:rPr lang="en-US" dirty="0"/>
              <a:t>Reason: To ensure the ISOs are 2 or 3 letters long respectively</a:t>
            </a:r>
          </a:p>
        </p:txBody>
      </p:sp>
    </p:spTree>
    <p:extLst>
      <p:ext uri="{BB962C8B-B14F-4D97-AF65-F5344CB8AC3E}">
        <p14:creationId xmlns:p14="http://schemas.microsoft.com/office/powerpoint/2010/main" val="38052893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a:t>
            </a:r>
            <a:r>
              <a:rPr lang="en-US" sz="3200" dirty="0" err="1"/>
              <a:t>CountryCurrency</a:t>
            </a:r>
            <a:r>
              <a:rPr lang="en-US" sz="3200" dirty="0"/>
              <a:t>] Output</a:t>
            </a:r>
          </a:p>
        </p:txBody>
      </p:sp>
      <p:pic>
        <p:nvPicPr>
          <p:cNvPr id="5" name="Content Placeholder 4">
            <a:extLst>
              <a:ext uri="{FF2B5EF4-FFF2-40B4-BE49-F238E27FC236}">
                <a16:creationId xmlns:a16="http://schemas.microsoft.com/office/drawing/2014/main" id="{FC7B5A4D-E9F8-4C29-9A8F-45191F89A646}"/>
              </a:ext>
            </a:extLst>
          </p:cNvPr>
          <p:cNvPicPr>
            <a:picLocks noGrp="1" noChangeAspect="1"/>
          </p:cNvPicPr>
          <p:nvPr>
            <p:ph idx="1"/>
          </p:nvPr>
        </p:nvPicPr>
        <p:blipFill>
          <a:blip r:embed="rId2"/>
          <a:stretch>
            <a:fillRect/>
          </a:stretch>
        </p:blipFill>
        <p:spPr>
          <a:xfrm>
            <a:off x="2327839" y="3404016"/>
            <a:ext cx="5296359" cy="1394581"/>
          </a:xfrm>
        </p:spPr>
      </p:pic>
    </p:spTree>
    <p:extLst>
      <p:ext uri="{BB962C8B-B14F-4D97-AF65-F5344CB8AC3E}">
        <p14:creationId xmlns:p14="http://schemas.microsoft.com/office/powerpoint/2010/main" val="365758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E527D7-3909-4B61-94F6-8710DEC4F8A9}"/>
              </a:ext>
            </a:extLst>
          </p:cNvPr>
          <p:cNvSpPr>
            <a:spLocks noGrp="1"/>
          </p:cNvSpPr>
          <p:nvPr>
            <p:ph type="title"/>
          </p:nvPr>
        </p:nvSpPr>
        <p:spPr/>
        <p:txBody>
          <a:bodyPr>
            <a:normAutofit/>
          </a:bodyPr>
          <a:lstStyle/>
          <a:p>
            <a:r>
              <a:rPr lang="en-US" dirty="0"/>
              <a:t>Use of Discord, and how the Group Assisted Each other</a:t>
            </a:r>
          </a:p>
        </p:txBody>
      </p:sp>
      <p:sp>
        <p:nvSpPr>
          <p:cNvPr id="5" name="Text Placeholder 4">
            <a:extLst>
              <a:ext uri="{FF2B5EF4-FFF2-40B4-BE49-F238E27FC236}">
                <a16:creationId xmlns:a16="http://schemas.microsoft.com/office/drawing/2014/main" id="{60B8311A-2C2E-4A43-B740-735AA881FACC}"/>
              </a:ext>
            </a:extLst>
          </p:cNvPr>
          <p:cNvSpPr>
            <a:spLocks noGrp="1"/>
          </p:cNvSpPr>
          <p:nvPr>
            <p:ph type="body" idx="1"/>
          </p:nvPr>
        </p:nvSpPr>
        <p:spPr/>
        <p:txBody>
          <a:bodyPr/>
          <a:lstStyle/>
          <a:p>
            <a:r>
              <a:rPr lang="en-US" dirty="0"/>
              <a:t>No formal meetings held during the project</a:t>
            </a:r>
          </a:p>
          <a:p>
            <a:endParaRPr lang="en-US" dirty="0"/>
          </a:p>
        </p:txBody>
      </p:sp>
    </p:spTree>
    <p:extLst>
      <p:ext uri="{BB962C8B-B14F-4D97-AF65-F5344CB8AC3E}">
        <p14:creationId xmlns:p14="http://schemas.microsoft.com/office/powerpoint/2010/main" val="21413948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[Data].[Sale] Overview</a:t>
            </a:r>
          </a:p>
        </p:txBody>
      </p:sp>
      <p:pic>
        <p:nvPicPr>
          <p:cNvPr id="5" name="Content Placeholder 4">
            <a:extLst>
              <a:ext uri="{FF2B5EF4-FFF2-40B4-BE49-F238E27FC236}">
                <a16:creationId xmlns:a16="http://schemas.microsoft.com/office/drawing/2014/main" id="{7787E7DF-F496-4E76-AEB3-5421B8AAE06F}"/>
              </a:ext>
            </a:extLst>
          </p:cNvPr>
          <p:cNvPicPr>
            <a:picLocks noGrp="1" noChangeAspect="1"/>
          </p:cNvPicPr>
          <p:nvPr>
            <p:ph idx="1"/>
          </p:nvPr>
        </p:nvPicPr>
        <p:blipFill>
          <a:blip r:embed="rId2"/>
          <a:stretch>
            <a:fillRect/>
          </a:stretch>
        </p:blipFill>
        <p:spPr>
          <a:xfrm>
            <a:off x="1911881" y="2195594"/>
            <a:ext cx="7780694" cy="1615580"/>
          </a:xfrm>
        </p:spPr>
      </p:pic>
      <p:pic>
        <p:nvPicPr>
          <p:cNvPr id="7" name="Picture 6">
            <a:extLst>
              <a:ext uri="{FF2B5EF4-FFF2-40B4-BE49-F238E27FC236}">
                <a16:creationId xmlns:a16="http://schemas.microsoft.com/office/drawing/2014/main" id="{22A0D046-BF83-4CD1-BFC3-89648FEB54AB}"/>
              </a:ext>
            </a:extLst>
          </p:cNvPr>
          <p:cNvPicPr>
            <a:picLocks noChangeAspect="1"/>
          </p:cNvPicPr>
          <p:nvPr/>
        </p:nvPicPr>
        <p:blipFill>
          <a:blip r:embed="rId3"/>
          <a:stretch>
            <a:fillRect/>
          </a:stretch>
        </p:blipFill>
        <p:spPr>
          <a:xfrm>
            <a:off x="677334" y="3811174"/>
            <a:ext cx="10249788" cy="2232853"/>
          </a:xfrm>
          <a:prstGeom prst="rect">
            <a:avLst/>
          </a:prstGeom>
        </p:spPr>
      </p:pic>
    </p:spTree>
    <p:extLst>
      <p:ext uri="{BB962C8B-B14F-4D97-AF65-F5344CB8AC3E}">
        <p14:creationId xmlns:p14="http://schemas.microsoft.com/office/powerpoint/2010/main" val="36882591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[Data].[Sale]</a:t>
            </a:r>
          </a:p>
        </p:txBody>
      </p:sp>
      <p:pic>
        <p:nvPicPr>
          <p:cNvPr id="5" name="Content Placeholder 4">
            <a:extLst>
              <a:ext uri="{FF2B5EF4-FFF2-40B4-BE49-F238E27FC236}">
                <a16:creationId xmlns:a16="http://schemas.microsoft.com/office/drawing/2014/main" id="{FE6E140C-B576-4CBC-88C5-0AD26E0C9612}"/>
              </a:ext>
            </a:extLst>
          </p:cNvPr>
          <p:cNvPicPr>
            <a:picLocks noGrp="1" noChangeAspect="1"/>
          </p:cNvPicPr>
          <p:nvPr>
            <p:ph idx="1"/>
          </p:nvPr>
        </p:nvPicPr>
        <p:blipFill>
          <a:blip r:embed="rId2"/>
          <a:stretch>
            <a:fillRect/>
          </a:stretch>
        </p:blipFill>
        <p:spPr>
          <a:xfrm>
            <a:off x="2911999" y="2811294"/>
            <a:ext cx="4043277" cy="2527048"/>
          </a:xfrm>
        </p:spPr>
      </p:pic>
    </p:spTree>
    <p:extLst>
      <p:ext uri="{BB962C8B-B14F-4D97-AF65-F5344CB8AC3E}">
        <p14:creationId xmlns:p14="http://schemas.microsoft.com/office/powerpoint/2010/main" val="33822407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[Data].[Sale]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PK_Sale</a:t>
            </a:r>
            <a:r>
              <a:rPr lang="en-US" dirty="0"/>
              <a:t> on </a:t>
            </a:r>
            <a:r>
              <a:rPr lang="en-US" dirty="0" err="1"/>
              <a:t>SaleID</a:t>
            </a:r>
            <a:endParaRPr lang="en-US" dirty="0"/>
          </a:p>
          <a:p>
            <a:pPr lvl="1"/>
            <a:r>
              <a:rPr lang="en-US" dirty="0"/>
              <a:t>Because it’s a surrogate key</a:t>
            </a:r>
          </a:p>
          <a:p>
            <a:r>
              <a:rPr lang="en-US" dirty="0" err="1"/>
              <a:t>AK_InvoiceNumber</a:t>
            </a:r>
            <a:r>
              <a:rPr lang="en-US" dirty="0"/>
              <a:t> on </a:t>
            </a:r>
            <a:r>
              <a:rPr lang="en-US" dirty="0" err="1"/>
              <a:t>InvoiceNumber</a:t>
            </a:r>
            <a:endParaRPr lang="en-US" dirty="0"/>
          </a:p>
          <a:p>
            <a:pPr lvl="1"/>
            <a:r>
              <a:rPr lang="en-US" dirty="0"/>
              <a:t>To ensure uniqueness, since the invoice number is in part built off sale id, so if the id is unique then logically the invoice should also be unique too</a:t>
            </a:r>
          </a:p>
          <a:p>
            <a:r>
              <a:rPr lang="en-US" dirty="0" err="1"/>
              <a:t>FK_Sale_Customer</a:t>
            </a:r>
            <a:r>
              <a:rPr lang="en-US" dirty="0"/>
              <a:t> on </a:t>
            </a:r>
            <a:r>
              <a:rPr lang="en-US" dirty="0" err="1"/>
              <a:t>CustomerID</a:t>
            </a:r>
            <a:endParaRPr lang="en-US" dirty="0"/>
          </a:p>
          <a:p>
            <a:pPr lvl="1"/>
            <a:r>
              <a:rPr lang="en-US" dirty="0"/>
              <a:t>To ensure referential integrity on customer id, does not make sense to log sales for customers that do not exist</a:t>
            </a:r>
          </a:p>
        </p:txBody>
      </p:sp>
    </p:spTree>
    <p:extLst>
      <p:ext uri="{BB962C8B-B14F-4D97-AF65-F5344CB8AC3E}">
        <p14:creationId xmlns:p14="http://schemas.microsoft.com/office/powerpoint/2010/main" val="25941209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BA9-E490-480F-9E5E-FC92BC010A3C}"/>
              </a:ext>
            </a:extLst>
          </p:cNvPr>
          <p:cNvSpPr>
            <a:spLocks noGrp="1"/>
          </p:cNvSpPr>
          <p:nvPr>
            <p:ph type="title"/>
          </p:nvPr>
        </p:nvSpPr>
        <p:spPr/>
        <p:txBody>
          <a:bodyPr/>
          <a:lstStyle/>
          <a:p>
            <a:r>
              <a:rPr lang="en-US" dirty="0"/>
              <a:t>[Data].[Sale] Check and Default Constraints</a:t>
            </a:r>
          </a:p>
        </p:txBody>
      </p:sp>
      <p:sp>
        <p:nvSpPr>
          <p:cNvPr id="3" name="Content Placeholder 2">
            <a:extLst>
              <a:ext uri="{FF2B5EF4-FFF2-40B4-BE49-F238E27FC236}">
                <a16:creationId xmlns:a16="http://schemas.microsoft.com/office/drawing/2014/main" id="{1F0E3E9A-94D1-4827-8B6B-FCFC5864C35B}"/>
              </a:ext>
            </a:extLst>
          </p:cNvPr>
          <p:cNvSpPr>
            <a:spLocks noGrp="1"/>
          </p:cNvSpPr>
          <p:nvPr>
            <p:ph idx="1"/>
          </p:nvPr>
        </p:nvSpPr>
        <p:spPr/>
        <p:txBody>
          <a:bodyPr/>
          <a:lstStyle/>
          <a:p>
            <a:r>
              <a:rPr lang="en-US" dirty="0" err="1"/>
              <a:t>CK_Sale_InvoiceNumber</a:t>
            </a:r>
            <a:endParaRPr lang="en-US" dirty="0"/>
          </a:p>
          <a:p>
            <a:pPr lvl="1"/>
            <a:r>
              <a:rPr lang="en-US" dirty="0"/>
              <a:t>Check Constraint: </a:t>
            </a:r>
            <a:r>
              <a:rPr lang="pl-PL" dirty="0"/>
              <a:t>([InvoiceNumber] like N'[A-Z][A-Z][A-Z][A-Z][A-Z][0-9][0-9][0-9]’)</a:t>
            </a:r>
            <a:endParaRPr lang="en-US" dirty="0"/>
          </a:p>
          <a:p>
            <a:pPr lvl="2"/>
            <a:r>
              <a:rPr lang="en-US" dirty="0"/>
              <a:t>Reason: all invoices generated are 3 (CurrencyISO3) + 2 (Customer CountryISO2) + 3 (</a:t>
            </a:r>
            <a:r>
              <a:rPr lang="en-US" dirty="0" err="1"/>
              <a:t>SaleID</a:t>
            </a:r>
            <a:r>
              <a:rPr lang="en-US" dirty="0"/>
              <a:t> formatted to 3 digits) = 8 characters long</a:t>
            </a:r>
          </a:p>
          <a:p>
            <a:endParaRPr lang="en-US" dirty="0"/>
          </a:p>
        </p:txBody>
      </p:sp>
    </p:spTree>
    <p:extLst>
      <p:ext uri="{BB962C8B-B14F-4D97-AF65-F5344CB8AC3E}">
        <p14:creationId xmlns:p14="http://schemas.microsoft.com/office/powerpoint/2010/main" val="39042404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[Data].[Sale] Output</a:t>
            </a:r>
          </a:p>
        </p:txBody>
      </p:sp>
      <p:pic>
        <p:nvPicPr>
          <p:cNvPr id="5" name="Content Placeholder 4">
            <a:extLst>
              <a:ext uri="{FF2B5EF4-FFF2-40B4-BE49-F238E27FC236}">
                <a16:creationId xmlns:a16="http://schemas.microsoft.com/office/drawing/2014/main" id="{1C373BC2-437E-458B-A43E-1E77A405E988}"/>
              </a:ext>
            </a:extLst>
          </p:cNvPr>
          <p:cNvPicPr>
            <a:picLocks noGrp="1" noChangeAspect="1"/>
          </p:cNvPicPr>
          <p:nvPr>
            <p:ph idx="1"/>
          </p:nvPr>
        </p:nvPicPr>
        <p:blipFill>
          <a:blip r:embed="rId2"/>
          <a:stretch>
            <a:fillRect/>
          </a:stretch>
        </p:blipFill>
        <p:spPr>
          <a:xfrm>
            <a:off x="2171616" y="2699105"/>
            <a:ext cx="5608806" cy="2804403"/>
          </a:xfrm>
        </p:spPr>
      </p:pic>
    </p:spTree>
    <p:extLst>
      <p:ext uri="{BB962C8B-B14F-4D97-AF65-F5344CB8AC3E}">
        <p14:creationId xmlns:p14="http://schemas.microsoft.com/office/powerpoint/2010/main" val="13043626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a:t>
            </a:r>
            <a:r>
              <a:rPr lang="en-US" dirty="0" err="1"/>
              <a:t>uvw_InvoiceDetail</a:t>
            </a:r>
            <a:r>
              <a:rPr lang="en-US" dirty="0"/>
              <a:t>] Definition</a:t>
            </a:r>
          </a:p>
        </p:txBody>
      </p:sp>
      <p:pic>
        <p:nvPicPr>
          <p:cNvPr id="5" name="Content Placeholder 4">
            <a:extLst>
              <a:ext uri="{FF2B5EF4-FFF2-40B4-BE49-F238E27FC236}">
                <a16:creationId xmlns:a16="http://schemas.microsoft.com/office/drawing/2014/main" id="{27B214F9-0642-40C0-8D34-AF477BA65964}"/>
              </a:ext>
            </a:extLst>
          </p:cNvPr>
          <p:cNvPicPr>
            <a:picLocks noGrp="1" noChangeAspect="1"/>
          </p:cNvPicPr>
          <p:nvPr>
            <p:ph idx="1"/>
          </p:nvPr>
        </p:nvPicPr>
        <p:blipFill>
          <a:blip r:embed="rId2"/>
          <a:stretch>
            <a:fillRect/>
          </a:stretch>
        </p:blipFill>
        <p:spPr>
          <a:xfrm>
            <a:off x="2017224" y="2363821"/>
            <a:ext cx="6085916" cy="3573817"/>
          </a:xfrm>
        </p:spPr>
      </p:pic>
    </p:spTree>
    <p:extLst>
      <p:ext uri="{BB962C8B-B14F-4D97-AF65-F5344CB8AC3E}">
        <p14:creationId xmlns:p14="http://schemas.microsoft.com/office/powerpoint/2010/main" val="14223285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a:t>
            </a:r>
            <a:r>
              <a:rPr lang="en-US" sz="3200" dirty="0" err="1"/>
              <a:t>uvw_InvoiceDetail</a:t>
            </a:r>
            <a:r>
              <a:rPr lang="en-US" sz="3200" dirty="0"/>
              <a:t>] Output</a:t>
            </a:r>
          </a:p>
        </p:txBody>
      </p:sp>
      <p:pic>
        <p:nvPicPr>
          <p:cNvPr id="5" name="Content Placeholder 4">
            <a:extLst>
              <a:ext uri="{FF2B5EF4-FFF2-40B4-BE49-F238E27FC236}">
                <a16:creationId xmlns:a16="http://schemas.microsoft.com/office/drawing/2014/main" id="{6D31E6DD-951D-41DD-8D85-F337B09CF1A5}"/>
              </a:ext>
            </a:extLst>
          </p:cNvPr>
          <p:cNvPicPr>
            <a:picLocks noGrp="1" noChangeAspect="1"/>
          </p:cNvPicPr>
          <p:nvPr>
            <p:ph idx="1"/>
          </p:nvPr>
        </p:nvPicPr>
        <p:blipFill>
          <a:blip r:embed="rId2"/>
          <a:stretch>
            <a:fillRect/>
          </a:stretch>
        </p:blipFill>
        <p:spPr>
          <a:xfrm>
            <a:off x="2072547" y="2721967"/>
            <a:ext cx="5806943" cy="2758679"/>
          </a:xfrm>
        </p:spPr>
      </p:pic>
    </p:spTree>
    <p:extLst>
      <p:ext uri="{BB962C8B-B14F-4D97-AF65-F5344CB8AC3E}">
        <p14:creationId xmlns:p14="http://schemas.microsoft.com/office/powerpoint/2010/main" val="13372529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081B6-B872-45EE-936C-51DF611A91AA}"/>
              </a:ext>
            </a:extLst>
          </p:cNvPr>
          <p:cNvSpPr>
            <a:spLocks noGrp="1"/>
          </p:cNvSpPr>
          <p:nvPr>
            <p:ph type="title"/>
          </p:nvPr>
        </p:nvSpPr>
        <p:spPr/>
        <p:txBody>
          <a:bodyPr>
            <a:normAutofit/>
          </a:bodyPr>
          <a:lstStyle/>
          <a:p>
            <a:r>
              <a:rPr lang="en-US" sz="3800" dirty="0"/>
              <a:t>Tables Normalized by </a:t>
            </a:r>
            <a:r>
              <a:rPr lang="en-US" sz="3800" dirty="0" err="1"/>
              <a:t>Mikhaiel</a:t>
            </a:r>
            <a:r>
              <a:rPr lang="en-US" sz="3800" dirty="0"/>
              <a:t> Gomes</a:t>
            </a:r>
          </a:p>
        </p:txBody>
      </p:sp>
      <p:sp>
        <p:nvSpPr>
          <p:cNvPr id="3" name="Text Placeholder 2">
            <a:extLst>
              <a:ext uri="{FF2B5EF4-FFF2-40B4-BE49-F238E27FC236}">
                <a16:creationId xmlns:a16="http://schemas.microsoft.com/office/drawing/2014/main" id="{F89D3B4D-E898-469B-839B-A8050AF48507}"/>
              </a:ext>
            </a:extLst>
          </p:cNvPr>
          <p:cNvSpPr>
            <a:spLocks noGrp="1"/>
          </p:cNvSpPr>
          <p:nvPr>
            <p:ph type="body" idx="1"/>
          </p:nvPr>
        </p:nvSpPr>
        <p:spPr>
          <a:xfrm>
            <a:off x="677335" y="4527447"/>
            <a:ext cx="8596668" cy="1826581"/>
          </a:xfrm>
        </p:spPr>
        <p:txBody>
          <a:bodyPr>
            <a:normAutofit/>
          </a:bodyPr>
          <a:lstStyle/>
          <a:p>
            <a:r>
              <a:rPr lang="en-US" dirty="0"/>
              <a:t>Tables:</a:t>
            </a:r>
          </a:p>
          <a:p>
            <a:pPr marL="457200" indent="-457200">
              <a:buAutoNum type="arabicParenR"/>
            </a:pPr>
            <a:r>
              <a:rPr lang="en-US" dirty="0" err="1"/>
              <a:t>Data.SalesDetails</a:t>
            </a:r>
            <a:endParaRPr lang="en-US" dirty="0"/>
          </a:p>
        </p:txBody>
      </p:sp>
    </p:spTree>
    <p:extLst>
      <p:ext uri="{BB962C8B-B14F-4D97-AF65-F5344CB8AC3E}">
        <p14:creationId xmlns:p14="http://schemas.microsoft.com/office/powerpoint/2010/main" val="3456895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a:t>
            </a:r>
            <a:r>
              <a:rPr lang="en-US" dirty="0" err="1"/>
              <a:t>SalesDetails</a:t>
            </a:r>
            <a:r>
              <a:rPr lang="en-US" dirty="0"/>
              <a:t>] Pre-Normalization</a:t>
            </a:r>
          </a:p>
        </p:txBody>
      </p:sp>
      <p:pic>
        <p:nvPicPr>
          <p:cNvPr id="6" name="Content Placeholder 5">
            <a:extLst>
              <a:ext uri="{FF2B5EF4-FFF2-40B4-BE49-F238E27FC236}">
                <a16:creationId xmlns:a16="http://schemas.microsoft.com/office/drawing/2014/main" id="{FB24B1D8-2406-4FAA-95E6-D54A77792F57}"/>
              </a:ext>
            </a:extLst>
          </p:cNvPr>
          <p:cNvPicPr>
            <a:picLocks noGrp="1" noChangeAspect="1"/>
          </p:cNvPicPr>
          <p:nvPr>
            <p:ph idx="1"/>
          </p:nvPr>
        </p:nvPicPr>
        <p:blipFill>
          <a:blip r:embed="rId2"/>
          <a:stretch>
            <a:fillRect/>
          </a:stretch>
        </p:blipFill>
        <p:spPr>
          <a:xfrm>
            <a:off x="2419287" y="2874380"/>
            <a:ext cx="5113463" cy="2453853"/>
          </a:xfrm>
          <a:prstGeom prst="rect">
            <a:avLst/>
          </a:prstGeom>
        </p:spPr>
      </p:pic>
    </p:spTree>
    <p:extLst>
      <p:ext uri="{BB962C8B-B14F-4D97-AF65-F5344CB8AC3E}">
        <p14:creationId xmlns:p14="http://schemas.microsoft.com/office/powerpoint/2010/main" val="39621024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000" dirty="0"/>
              <a:t>[Data].[</a:t>
            </a:r>
            <a:r>
              <a:rPr lang="en-US" sz="3000" dirty="0" err="1"/>
              <a:t>SalesDetails</a:t>
            </a:r>
            <a:r>
              <a:rPr lang="en-US" sz="3000" dirty="0"/>
              <a:t>] Pre-Normalization Output</a:t>
            </a:r>
          </a:p>
        </p:txBody>
      </p:sp>
      <p:pic>
        <p:nvPicPr>
          <p:cNvPr id="5" name="Content Placeholder 4">
            <a:extLst>
              <a:ext uri="{FF2B5EF4-FFF2-40B4-BE49-F238E27FC236}">
                <a16:creationId xmlns:a16="http://schemas.microsoft.com/office/drawing/2014/main" id="{2AC59159-4AD7-48DE-82AF-6F7B409EE2EF}"/>
              </a:ext>
            </a:extLst>
          </p:cNvPr>
          <p:cNvPicPr>
            <a:picLocks noGrp="1" noChangeAspect="1"/>
          </p:cNvPicPr>
          <p:nvPr>
            <p:ph idx="1"/>
          </p:nvPr>
        </p:nvPicPr>
        <p:blipFill>
          <a:blip r:embed="rId2"/>
          <a:stretch>
            <a:fillRect/>
          </a:stretch>
        </p:blipFill>
        <p:spPr>
          <a:xfrm>
            <a:off x="1360777" y="2396093"/>
            <a:ext cx="7230484" cy="3410426"/>
          </a:xfrm>
        </p:spPr>
      </p:pic>
    </p:spTree>
    <p:extLst>
      <p:ext uri="{BB962C8B-B14F-4D97-AF65-F5344CB8AC3E}">
        <p14:creationId xmlns:p14="http://schemas.microsoft.com/office/powerpoint/2010/main" val="328015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E847-D083-4E0E-9B4A-6731D7F54A78}"/>
              </a:ext>
            </a:extLst>
          </p:cNvPr>
          <p:cNvSpPr>
            <a:spLocks noGrp="1"/>
          </p:cNvSpPr>
          <p:nvPr>
            <p:ph type="title"/>
          </p:nvPr>
        </p:nvSpPr>
        <p:spPr/>
        <p:txBody>
          <a:bodyPr/>
          <a:lstStyle/>
          <a:p>
            <a:r>
              <a:rPr lang="en-US" dirty="0"/>
              <a:t>In Lieu of Regularly Scheduled Meetings…</a:t>
            </a:r>
          </a:p>
        </p:txBody>
      </p:sp>
      <p:sp>
        <p:nvSpPr>
          <p:cNvPr id="3" name="Content Placeholder 2">
            <a:extLst>
              <a:ext uri="{FF2B5EF4-FFF2-40B4-BE49-F238E27FC236}">
                <a16:creationId xmlns:a16="http://schemas.microsoft.com/office/drawing/2014/main" id="{B04B168C-6B91-4081-8C6C-12E444570884}"/>
              </a:ext>
            </a:extLst>
          </p:cNvPr>
          <p:cNvSpPr>
            <a:spLocks noGrp="1"/>
          </p:cNvSpPr>
          <p:nvPr>
            <p:ph idx="1"/>
          </p:nvPr>
        </p:nvSpPr>
        <p:spPr/>
        <p:txBody>
          <a:bodyPr/>
          <a:lstStyle/>
          <a:p>
            <a:r>
              <a:rPr lang="en-US" dirty="0"/>
              <a:t>We utilized Discord to organize and manage parts of the project and deadlines</a:t>
            </a:r>
          </a:p>
          <a:p>
            <a:endParaRPr lang="en-US" dirty="0"/>
          </a:p>
        </p:txBody>
      </p:sp>
    </p:spTree>
    <p:extLst>
      <p:ext uri="{BB962C8B-B14F-4D97-AF65-F5344CB8AC3E}">
        <p14:creationId xmlns:p14="http://schemas.microsoft.com/office/powerpoint/2010/main" val="16838247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a:t>
            </a:r>
            <a:r>
              <a:rPr lang="en-US" dirty="0" err="1"/>
              <a:t>SalesDetails</a:t>
            </a:r>
            <a:r>
              <a:rPr lang="en-US" dirty="0"/>
              <a:t>] Post-Normalization</a:t>
            </a:r>
          </a:p>
        </p:txBody>
      </p:sp>
      <p:pic>
        <p:nvPicPr>
          <p:cNvPr id="3" name="Content Placeholder 2">
            <a:extLst>
              <a:ext uri="{FF2B5EF4-FFF2-40B4-BE49-F238E27FC236}">
                <a16:creationId xmlns:a16="http://schemas.microsoft.com/office/drawing/2014/main" id="{ECD14CDB-728D-4F98-89C8-A0041B13C413}"/>
              </a:ext>
            </a:extLst>
          </p:cNvPr>
          <p:cNvPicPr>
            <a:picLocks noGrp="1" noChangeAspect="1"/>
          </p:cNvPicPr>
          <p:nvPr>
            <p:ph idx="1"/>
          </p:nvPr>
        </p:nvPicPr>
        <p:blipFill>
          <a:blip r:embed="rId2"/>
          <a:stretch>
            <a:fillRect/>
          </a:stretch>
        </p:blipFill>
        <p:spPr>
          <a:xfrm>
            <a:off x="2289736" y="2798173"/>
            <a:ext cx="5372566" cy="2606266"/>
          </a:xfrm>
        </p:spPr>
      </p:pic>
    </p:spTree>
    <p:extLst>
      <p:ext uri="{BB962C8B-B14F-4D97-AF65-F5344CB8AC3E}">
        <p14:creationId xmlns:p14="http://schemas.microsoft.com/office/powerpoint/2010/main" val="4176149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a:t>
            </a:r>
            <a:r>
              <a:rPr lang="en-US" dirty="0" err="1"/>
              <a:t>SalesDetails</a:t>
            </a:r>
            <a:r>
              <a:rPr lang="en-US" dirty="0"/>
              <a:t>] Post-Normalization FK Relationships (Referenced Tables)</a:t>
            </a:r>
          </a:p>
        </p:txBody>
      </p:sp>
      <p:pic>
        <p:nvPicPr>
          <p:cNvPr id="3" name="Content Placeholder 2">
            <a:extLst>
              <a:ext uri="{FF2B5EF4-FFF2-40B4-BE49-F238E27FC236}">
                <a16:creationId xmlns:a16="http://schemas.microsoft.com/office/drawing/2014/main" id="{9F9254A8-E5DA-4240-A4E8-EDB25100125C}"/>
              </a:ext>
            </a:extLst>
          </p:cNvPr>
          <p:cNvPicPr>
            <a:picLocks noGrp="1" noChangeAspect="1"/>
          </p:cNvPicPr>
          <p:nvPr>
            <p:ph idx="1"/>
          </p:nvPr>
        </p:nvPicPr>
        <p:blipFill>
          <a:blip r:embed="rId2"/>
          <a:stretch>
            <a:fillRect/>
          </a:stretch>
        </p:blipFill>
        <p:spPr>
          <a:xfrm>
            <a:off x="1614999" y="2160588"/>
            <a:ext cx="6722040" cy="3881437"/>
          </a:xfrm>
        </p:spPr>
      </p:pic>
    </p:spTree>
    <p:extLst>
      <p:ext uri="{BB962C8B-B14F-4D97-AF65-F5344CB8AC3E}">
        <p14:creationId xmlns:p14="http://schemas.microsoft.com/office/powerpoint/2010/main" val="1526750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F163-3771-4095-A56F-729FDD5CB978}"/>
              </a:ext>
            </a:extLst>
          </p:cNvPr>
          <p:cNvSpPr>
            <a:spLocks noGrp="1"/>
          </p:cNvSpPr>
          <p:nvPr>
            <p:ph type="title"/>
          </p:nvPr>
        </p:nvSpPr>
        <p:spPr/>
        <p:txBody>
          <a:bodyPr/>
          <a:lstStyle/>
          <a:p>
            <a:r>
              <a:rPr lang="en-US" dirty="0"/>
              <a:t>Steps Taken to Normalize [Data].[</a:t>
            </a:r>
            <a:r>
              <a:rPr lang="en-US" dirty="0" err="1"/>
              <a:t>SalesDetails</a:t>
            </a:r>
            <a:r>
              <a:rPr lang="en-US" dirty="0"/>
              <a:t>]</a:t>
            </a:r>
          </a:p>
        </p:txBody>
      </p:sp>
      <p:sp>
        <p:nvSpPr>
          <p:cNvPr id="3" name="Content Placeholder 2">
            <a:extLst>
              <a:ext uri="{FF2B5EF4-FFF2-40B4-BE49-F238E27FC236}">
                <a16:creationId xmlns:a16="http://schemas.microsoft.com/office/drawing/2014/main" id="{1DD19FFB-CA1C-42F1-A00B-83165A8C6B1E}"/>
              </a:ext>
            </a:extLst>
          </p:cNvPr>
          <p:cNvSpPr>
            <a:spLocks noGrp="1"/>
          </p:cNvSpPr>
          <p:nvPr>
            <p:ph idx="1"/>
          </p:nvPr>
        </p:nvSpPr>
        <p:spPr/>
        <p:txBody>
          <a:bodyPr/>
          <a:lstStyle/>
          <a:p>
            <a:r>
              <a:rPr lang="en-US" dirty="0"/>
              <a:t>Create </a:t>
            </a:r>
            <a:r>
              <a:rPr lang="en-US" dirty="0" err="1"/>
              <a:t>Data.SaleDetail</a:t>
            </a:r>
            <a:r>
              <a:rPr lang="en-US" dirty="0"/>
              <a:t>, shift data from </a:t>
            </a:r>
            <a:r>
              <a:rPr lang="en-US" dirty="0" err="1"/>
              <a:t>Data.SalesDetails</a:t>
            </a:r>
            <a:r>
              <a:rPr lang="en-US" dirty="0"/>
              <a:t> into it</a:t>
            </a:r>
          </a:p>
        </p:txBody>
      </p:sp>
    </p:spTree>
    <p:extLst>
      <p:ext uri="{BB962C8B-B14F-4D97-AF65-F5344CB8AC3E}">
        <p14:creationId xmlns:p14="http://schemas.microsoft.com/office/powerpoint/2010/main" val="34216304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AD6C-4B64-4D81-B3F5-0966155EEFAA}"/>
              </a:ext>
            </a:extLst>
          </p:cNvPr>
          <p:cNvSpPr>
            <a:spLocks noGrp="1"/>
          </p:cNvSpPr>
          <p:nvPr>
            <p:ph type="title"/>
          </p:nvPr>
        </p:nvSpPr>
        <p:spPr/>
        <p:txBody>
          <a:bodyPr>
            <a:normAutofit fontScale="90000"/>
          </a:bodyPr>
          <a:lstStyle/>
          <a:p>
            <a:r>
              <a:rPr lang="en-US" dirty="0"/>
              <a:t>Overall Columns Added/Removed/Modified to Normalize [Data].[</a:t>
            </a:r>
            <a:r>
              <a:rPr lang="en-US" dirty="0" err="1"/>
              <a:t>SalesDetails</a:t>
            </a:r>
            <a:r>
              <a:rPr lang="en-US" dirty="0"/>
              <a:t>]</a:t>
            </a:r>
          </a:p>
        </p:txBody>
      </p:sp>
      <p:sp>
        <p:nvSpPr>
          <p:cNvPr id="3" name="Content Placeholder 2">
            <a:extLst>
              <a:ext uri="{FF2B5EF4-FFF2-40B4-BE49-F238E27FC236}">
                <a16:creationId xmlns:a16="http://schemas.microsoft.com/office/drawing/2014/main" id="{392FFF4A-66C3-4BEF-8844-458D24F11410}"/>
              </a:ext>
            </a:extLst>
          </p:cNvPr>
          <p:cNvSpPr>
            <a:spLocks noGrp="1"/>
          </p:cNvSpPr>
          <p:nvPr>
            <p:ph idx="1"/>
          </p:nvPr>
        </p:nvSpPr>
        <p:spPr/>
        <p:txBody>
          <a:bodyPr/>
          <a:lstStyle/>
          <a:p>
            <a:r>
              <a:rPr lang="en-US" dirty="0"/>
              <a:t>Modified Columns:</a:t>
            </a:r>
          </a:p>
          <a:p>
            <a:pPr lvl="1"/>
            <a:r>
              <a:rPr lang="en-US" dirty="0" err="1"/>
              <a:t>SalesDetailID</a:t>
            </a:r>
            <a:r>
              <a:rPr lang="en-US" dirty="0"/>
              <a:t> renamed to </a:t>
            </a:r>
            <a:r>
              <a:rPr lang="en-US" dirty="0" err="1"/>
              <a:t>SaleDetailID</a:t>
            </a:r>
            <a:endParaRPr lang="en-US" dirty="0"/>
          </a:p>
          <a:p>
            <a:pPr lvl="2"/>
            <a:r>
              <a:rPr lang="en-US" dirty="0"/>
              <a:t>Reason: make naming more consistent </a:t>
            </a:r>
          </a:p>
          <a:p>
            <a:endParaRPr lang="en-US" dirty="0"/>
          </a:p>
        </p:txBody>
      </p:sp>
    </p:spTree>
    <p:extLst>
      <p:ext uri="{BB962C8B-B14F-4D97-AF65-F5344CB8AC3E}">
        <p14:creationId xmlns:p14="http://schemas.microsoft.com/office/powerpoint/2010/main" val="40515251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a:t>
            </a:r>
            <a:r>
              <a:rPr lang="en-US" dirty="0" err="1"/>
              <a:t>SaleDetail</a:t>
            </a:r>
            <a:r>
              <a:rPr lang="en-US" dirty="0"/>
              <a:t>] Overview</a:t>
            </a:r>
          </a:p>
        </p:txBody>
      </p:sp>
      <p:pic>
        <p:nvPicPr>
          <p:cNvPr id="5" name="Content Placeholder 4">
            <a:extLst>
              <a:ext uri="{FF2B5EF4-FFF2-40B4-BE49-F238E27FC236}">
                <a16:creationId xmlns:a16="http://schemas.microsoft.com/office/drawing/2014/main" id="{5BB71D73-B2AC-443E-A9D6-9A5B27E49485}"/>
              </a:ext>
            </a:extLst>
          </p:cNvPr>
          <p:cNvPicPr>
            <a:picLocks noGrp="1" noChangeAspect="1"/>
          </p:cNvPicPr>
          <p:nvPr>
            <p:ph idx="1"/>
          </p:nvPr>
        </p:nvPicPr>
        <p:blipFill>
          <a:blip r:embed="rId2"/>
          <a:stretch>
            <a:fillRect/>
          </a:stretch>
        </p:blipFill>
        <p:spPr>
          <a:xfrm>
            <a:off x="2716236" y="1903379"/>
            <a:ext cx="6759526" cy="1950889"/>
          </a:xfrm>
        </p:spPr>
      </p:pic>
      <p:pic>
        <p:nvPicPr>
          <p:cNvPr id="7" name="Picture 6">
            <a:extLst>
              <a:ext uri="{FF2B5EF4-FFF2-40B4-BE49-F238E27FC236}">
                <a16:creationId xmlns:a16="http://schemas.microsoft.com/office/drawing/2014/main" id="{340D7851-353E-4166-AF70-BF917D4A7767}"/>
              </a:ext>
            </a:extLst>
          </p:cNvPr>
          <p:cNvPicPr>
            <a:picLocks noChangeAspect="1"/>
          </p:cNvPicPr>
          <p:nvPr/>
        </p:nvPicPr>
        <p:blipFill>
          <a:blip r:embed="rId3"/>
          <a:stretch>
            <a:fillRect/>
          </a:stretch>
        </p:blipFill>
        <p:spPr>
          <a:xfrm>
            <a:off x="513866" y="3881289"/>
            <a:ext cx="11164267" cy="2568163"/>
          </a:xfrm>
          <a:prstGeom prst="rect">
            <a:avLst/>
          </a:prstGeom>
        </p:spPr>
      </p:pic>
    </p:spTree>
    <p:extLst>
      <p:ext uri="{BB962C8B-B14F-4D97-AF65-F5344CB8AC3E}">
        <p14:creationId xmlns:p14="http://schemas.microsoft.com/office/powerpoint/2010/main" val="37755305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a:t>
            </a:r>
            <a:r>
              <a:rPr lang="en-US" dirty="0" err="1"/>
              <a:t>SaleDetail</a:t>
            </a:r>
            <a:r>
              <a:rPr lang="en-US" dirty="0"/>
              <a:t>]</a:t>
            </a:r>
          </a:p>
        </p:txBody>
      </p:sp>
      <p:pic>
        <p:nvPicPr>
          <p:cNvPr id="5" name="Content Placeholder 4">
            <a:extLst>
              <a:ext uri="{FF2B5EF4-FFF2-40B4-BE49-F238E27FC236}">
                <a16:creationId xmlns:a16="http://schemas.microsoft.com/office/drawing/2014/main" id="{127A10B4-052B-4624-860A-D86D351DAAE3}"/>
              </a:ext>
            </a:extLst>
          </p:cNvPr>
          <p:cNvPicPr>
            <a:picLocks noGrp="1" noChangeAspect="1"/>
          </p:cNvPicPr>
          <p:nvPr>
            <p:ph idx="1"/>
          </p:nvPr>
        </p:nvPicPr>
        <p:blipFill>
          <a:blip r:embed="rId2"/>
          <a:stretch>
            <a:fillRect/>
          </a:stretch>
        </p:blipFill>
        <p:spPr>
          <a:xfrm>
            <a:off x="3151762" y="2213519"/>
            <a:ext cx="3472945" cy="3593894"/>
          </a:xfrm>
        </p:spPr>
      </p:pic>
    </p:spTree>
    <p:extLst>
      <p:ext uri="{BB962C8B-B14F-4D97-AF65-F5344CB8AC3E}">
        <p14:creationId xmlns:p14="http://schemas.microsoft.com/office/powerpoint/2010/main" val="28787810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a:t>
            </a:r>
            <a:r>
              <a:rPr lang="en-US" dirty="0" err="1"/>
              <a:t>SaleDetail</a:t>
            </a:r>
            <a:r>
              <a:rPr lang="en-US" dirty="0"/>
              <a:t>]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PK_SaleDetailID</a:t>
            </a:r>
            <a:r>
              <a:rPr lang="en-US" dirty="0"/>
              <a:t> on </a:t>
            </a:r>
            <a:r>
              <a:rPr lang="en-US" dirty="0" err="1"/>
              <a:t>SaleDetailID</a:t>
            </a:r>
            <a:endParaRPr lang="en-US" dirty="0"/>
          </a:p>
          <a:p>
            <a:pPr lvl="1"/>
            <a:r>
              <a:rPr lang="en-US" dirty="0"/>
              <a:t>Because it’s a surrogate key</a:t>
            </a:r>
          </a:p>
          <a:p>
            <a:r>
              <a:rPr lang="en-US" dirty="0" err="1"/>
              <a:t>FK_SaleDetail_Sale</a:t>
            </a:r>
            <a:r>
              <a:rPr lang="en-US" dirty="0"/>
              <a:t> on </a:t>
            </a:r>
            <a:r>
              <a:rPr lang="en-US" dirty="0" err="1"/>
              <a:t>SaleID</a:t>
            </a:r>
            <a:endParaRPr lang="en-US" dirty="0"/>
          </a:p>
          <a:p>
            <a:r>
              <a:rPr lang="en-US" dirty="0" err="1"/>
              <a:t>FK_SaleDetail_Stock</a:t>
            </a:r>
            <a:r>
              <a:rPr lang="en-US" dirty="0"/>
              <a:t> on </a:t>
            </a:r>
            <a:r>
              <a:rPr lang="en-US" dirty="0" err="1"/>
              <a:t>StockID</a:t>
            </a:r>
            <a:endParaRPr lang="en-US" dirty="0"/>
          </a:p>
          <a:p>
            <a:pPr lvl="1"/>
            <a:r>
              <a:rPr lang="en-US" dirty="0"/>
              <a:t>The above 2 are to ensure referential identity. Does not make sense to have a sale detail on a sale that doesn’t exist, also does not make sense to reference stock that doesn’t exist in the sale detail</a:t>
            </a:r>
          </a:p>
        </p:txBody>
      </p:sp>
    </p:spTree>
    <p:extLst>
      <p:ext uri="{BB962C8B-B14F-4D97-AF65-F5344CB8AC3E}">
        <p14:creationId xmlns:p14="http://schemas.microsoft.com/office/powerpoint/2010/main" val="15693025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BA9-E490-480F-9E5E-FC92BC010A3C}"/>
              </a:ext>
            </a:extLst>
          </p:cNvPr>
          <p:cNvSpPr>
            <a:spLocks noGrp="1"/>
          </p:cNvSpPr>
          <p:nvPr>
            <p:ph type="title"/>
          </p:nvPr>
        </p:nvSpPr>
        <p:spPr/>
        <p:txBody>
          <a:bodyPr/>
          <a:lstStyle/>
          <a:p>
            <a:r>
              <a:rPr lang="en-US" dirty="0"/>
              <a:t>[Data].[</a:t>
            </a:r>
            <a:r>
              <a:rPr lang="en-US" dirty="0" err="1"/>
              <a:t>SaleDetail</a:t>
            </a:r>
            <a:r>
              <a:rPr lang="en-US" dirty="0"/>
              <a:t>] Check and Default Constraints</a:t>
            </a:r>
          </a:p>
        </p:txBody>
      </p:sp>
      <p:sp>
        <p:nvSpPr>
          <p:cNvPr id="3" name="Content Placeholder 2">
            <a:extLst>
              <a:ext uri="{FF2B5EF4-FFF2-40B4-BE49-F238E27FC236}">
                <a16:creationId xmlns:a16="http://schemas.microsoft.com/office/drawing/2014/main" id="{1F0E3E9A-94D1-4827-8B6B-FCFC5864C35B}"/>
              </a:ext>
            </a:extLst>
          </p:cNvPr>
          <p:cNvSpPr>
            <a:spLocks noGrp="1"/>
          </p:cNvSpPr>
          <p:nvPr>
            <p:ph idx="1"/>
          </p:nvPr>
        </p:nvSpPr>
        <p:spPr/>
        <p:txBody>
          <a:bodyPr/>
          <a:lstStyle/>
          <a:p>
            <a:r>
              <a:rPr lang="en-US" dirty="0" err="1"/>
              <a:t>DF_SaleDetail_LineItemDiscount</a:t>
            </a:r>
            <a:endParaRPr lang="en-US" dirty="0"/>
          </a:p>
          <a:p>
            <a:pPr lvl="1"/>
            <a:r>
              <a:rPr lang="en-US" dirty="0"/>
              <a:t>Default value:</a:t>
            </a:r>
          </a:p>
          <a:p>
            <a:pPr lvl="2"/>
            <a:r>
              <a:rPr lang="en-US" dirty="0"/>
              <a:t>Reason: If no discount inserted, then there just is not discount</a:t>
            </a:r>
          </a:p>
          <a:p>
            <a:r>
              <a:rPr lang="en-US" dirty="0" err="1"/>
              <a:t>CK_SaleDetail_LineItemDiscount</a:t>
            </a:r>
            <a:endParaRPr lang="en-US" dirty="0"/>
          </a:p>
          <a:p>
            <a:pPr lvl="1"/>
            <a:r>
              <a:rPr lang="en-US" dirty="0"/>
              <a:t>Check Constraint: ([</a:t>
            </a:r>
            <a:r>
              <a:rPr lang="en-US" dirty="0" err="1"/>
              <a:t>LineItemDiscount</a:t>
            </a:r>
            <a:r>
              <a:rPr lang="en-US" dirty="0"/>
              <a:t>]&gt;=(0))</a:t>
            </a:r>
          </a:p>
          <a:p>
            <a:r>
              <a:rPr lang="en-US" dirty="0" err="1"/>
              <a:t>CK_SaleDetail_LineItemNumber</a:t>
            </a:r>
            <a:endParaRPr lang="en-US" dirty="0"/>
          </a:p>
          <a:p>
            <a:pPr lvl="1"/>
            <a:r>
              <a:rPr lang="en-US" dirty="0"/>
              <a:t>Check Constraint: ([</a:t>
            </a:r>
            <a:r>
              <a:rPr lang="en-US" dirty="0" err="1"/>
              <a:t>LineItemNumber</a:t>
            </a:r>
            <a:r>
              <a:rPr lang="en-US" dirty="0"/>
              <a:t>]&gt;(0))</a:t>
            </a:r>
          </a:p>
          <a:p>
            <a:r>
              <a:rPr lang="en-US" dirty="0" err="1"/>
              <a:t>CK_SaleDetail_SalePrice</a:t>
            </a:r>
            <a:endParaRPr lang="en-US" dirty="0"/>
          </a:p>
          <a:p>
            <a:pPr lvl="1"/>
            <a:r>
              <a:rPr lang="en-US" dirty="0"/>
              <a:t>Check Constraint: ([</a:t>
            </a:r>
            <a:r>
              <a:rPr lang="en-US" dirty="0" err="1"/>
              <a:t>SalePrice</a:t>
            </a:r>
            <a:r>
              <a:rPr lang="en-US" dirty="0"/>
              <a:t>]&gt;=(0))</a:t>
            </a:r>
          </a:p>
          <a:p>
            <a:pPr lvl="2"/>
            <a:r>
              <a:rPr lang="en-US" dirty="0"/>
              <a:t>Reason for above 3: Doesn’t make sense for any of them to be able to be negative</a:t>
            </a:r>
          </a:p>
        </p:txBody>
      </p:sp>
    </p:spTree>
    <p:extLst>
      <p:ext uri="{BB962C8B-B14F-4D97-AF65-F5344CB8AC3E}">
        <p14:creationId xmlns:p14="http://schemas.microsoft.com/office/powerpoint/2010/main" val="2461255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a:t>
            </a:r>
            <a:r>
              <a:rPr lang="en-US" sz="3200" dirty="0" err="1"/>
              <a:t>SaleDetail</a:t>
            </a:r>
            <a:r>
              <a:rPr lang="en-US" sz="3200" dirty="0"/>
              <a:t>] Output</a:t>
            </a:r>
          </a:p>
        </p:txBody>
      </p:sp>
      <p:pic>
        <p:nvPicPr>
          <p:cNvPr id="5" name="Content Placeholder 4">
            <a:extLst>
              <a:ext uri="{FF2B5EF4-FFF2-40B4-BE49-F238E27FC236}">
                <a16:creationId xmlns:a16="http://schemas.microsoft.com/office/drawing/2014/main" id="{863D8BE5-60B1-435F-83A0-91000C784D19}"/>
              </a:ext>
            </a:extLst>
          </p:cNvPr>
          <p:cNvPicPr>
            <a:picLocks noGrp="1" noChangeAspect="1"/>
          </p:cNvPicPr>
          <p:nvPr>
            <p:ph idx="1"/>
          </p:nvPr>
        </p:nvPicPr>
        <p:blipFill>
          <a:blip r:embed="rId2"/>
          <a:stretch>
            <a:fillRect/>
          </a:stretch>
        </p:blipFill>
        <p:spPr>
          <a:xfrm>
            <a:off x="1706755" y="2741018"/>
            <a:ext cx="6538527" cy="2720576"/>
          </a:xfrm>
        </p:spPr>
      </p:pic>
    </p:spTree>
    <p:extLst>
      <p:ext uri="{BB962C8B-B14F-4D97-AF65-F5344CB8AC3E}">
        <p14:creationId xmlns:p14="http://schemas.microsoft.com/office/powerpoint/2010/main" val="22463258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081B6-B872-45EE-936C-51DF611A91AA}"/>
              </a:ext>
            </a:extLst>
          </p:cNvPr>
          <p:cNvSpPr>
            <a:spLocks noGrp="1"/>
          </p:cNvSpPr>
          <p:nvPr>
            <p:ph type="title"/>
          </p:nvPr>
        </p:nvSpPr>
        <p:spPr/>
        <p:txBody>
          <a:bodyPr>
            <a:normAutofit/>
          </a:bodyPr>
          <a:lstStyle/>
          <a:p>
            <a:r>
              <a:rPr lang="en-US" sz="3800" dirty="0"/>
              <a:t>Tables Normalized by </a:t>
            </a:r>
            <a:r>
              <a:rPr lang="en-US" sz="3800" dirty="0" err="1"/>
              <a:t>Shivanie</a:t>
            </a:r>
            <a:r>
              <a:rPr lang="en-US" sz="3800" dirty="0"/>
              <a:t> </a:t>
            </a:r>
            <a:r>
              <a:rPr lang="en-US" sz="3800" dirty="0" err="1"/>
              <a:t>Kemraj</a:t>
            </a:r>
            <a:endParaRPr lang="en-US" sz="3800" dirty="0"/>
          </a:p>
        </p:txBody>
      </p:sp>
      <p:sp>
        <p:nvSpPr>
          <p:cNvPr id="3" name="Text Placeholder 2">
            <a:extLst>
              <a:ext uri="{FF2B5EF4-FFF2-40B4-BE49-F238E27FC236}">
                <a16:creationId xmlns:a16="http://schemas.microsoft.com/office/drawing/2014/main" id="{F89D3B4D-E898-469B-839B-A8050AF48507}"/>
              </a:ext>
            </a:extLst>
          </p:cNvPr>
          <p:cNvSpPr>
            <a:spLocks noGrp="1"/>
          </p:cNvSpPr>
          <p:nvPr>
            <p:ph type="body" idx="1"/>
          </p:nvPr>
        </p:nvSpPr>
        <p:spPr>
          <a:xfrm>
            <a:off x="677335" y="4527447"/>
            <a:ext cx="8596668" cy="1826581"/>
          </a:xfrm>
        </p:spPr>
        <p:txBody>
          <a:bodyPr>
            <a:normAutofit/>
          </a:bodyPr>
          <a:lstStyle/>
          <a:p>
            <a:r>
              <a:rPr lang="en-US" dirty="0"/>
              <a:t>Tables:</a:t>
            </a:r>
          </a:p>
          <a:p>
            <a:pPr marL="457200" indent="-457200">
              <a:buAutoNum type="arabicParenR"/>
            </a:pPr>
            <a:r>
              <a:rPr lang="en-US" dirty="0" err="1"/>
              <a:t>Data.Customer</a:t>
            </a:r>
            <a:endParaRPr lang="en-US" dirty="0"/>
          </a:p>
        </p:txBody>
      </p:sp>
    </p:spTree>
    <p:extLst>
      <p:ext uri="{BB962C8B-B14F-4D97-AF65-F5344CB8AC3E}">
        <p14:creationId xmlns:p14="http://schemas.microsoft.com/office/powerpoint/2010/main" val="1603096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D0CB-547F-436B-81B0-A3B43E4B77DD}"/>
              </a:ext>
            </a:extLst>
          </p:cNvPr>
          <p:cNvSpPr>
            <a:spLocks noGrp="1"/>
          </p:cNvSpPr>
          <p:nvPr>
            <p:ph type="title"/>
          </p:nvPr>
        </p:nvSpPr>
        <p:spPr/>
        <p:txBody>
          <a:bodyPr>
            <a:normAutofit/>
          </a:bodyPr>
          <a:lstStyle/>
          <a:p>
            <a:r>
              <a:rPr lang="en-US" sz="3000" dirty="0"/>
              <a:t>Example: to ensure everyone’s work is submitted, threads were used to compile results</a:t>
            </a:r>
          </a:p>
        </p:txBody>
      </p:sp>
      <p:pic>
        <p:nvPicPr>
          <p:cNvPr id="9" name="Content Placeholder 8">
            <a:extLst>
              <a:ext uri="{FF2B5EF4-FFF2-40B4-BE49-F238E27FC236}">
                <a16:creationId xmlns:a16="http://schemas.microsoft.com/office/drawing/2014/main" id="{FB594BA9-F1AE-47D5-91A8-FEAF72C91B88}"/>
              </a:ext>
            </a:extLst>
          </p:cNvPr>
          <p:cNvPicPr>
            <a:picLocks noGrp="1" noChangeAspect="1"/>
          </p:cNvPicPr>
          <p:nvPr>
            <p:ph idx="1"/>
          </p:nvPr>
        </p:nvPicPr>
        <p:blipFill>
          <a:blip r:embed="rId2"/>
          <a:stretch>
            <a:fillRect/>
          </a:stretch>
        </p:blipFill>
        <p:spPr>
          <a:xfrm>
            <a:off x="2966936" y="2388433"/>
            <a:ext cx="3832698" cy="3267621"/>
          </a:xfrm>
        </p:spPr>
      </p:pic>
    </p:spTree>
    <p:extLst>
      <p:ext uri="{BB962C8B-B14F-4D97-AF65-F5344CB8AC3E}">
        <p14:creationId xmlns:p14="http://schemas.microsoft.com/office/powerpoint/2010/main" val="32102641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[Data].[Customer] Pre-Normalization</a:t>
            </a:r>
          </a:p>
        </p:txBody>
      </p:sp>
      <p:pic>
        <p:nvPicPr>
          <p:cNvPr id="6" name="Content Placeholder 5" descr="Table&#10;&#10;Description automatically generated">
            <a:extLst>
              <a:ext uri="{FF2B5EF4-FFF2-40B4-BE49-F238E27FC236}">
                <a16:creationId xmlns:a16="http://schemas.microsoft.com/office/drawing/2014/main" id="{BEECCE4A-8FD5-49F3-AE22-07B8819E05F9}"/>
              </a:ext>
            </a:extLst>
          </p:cNvPr>
          <p:cNvPicPr>
            <a:picLocks noGrp="1" noChangeAspect="1"/>
          </p:cNvPicPr>
          <p:nvPr>
            <p:ph idx="1"/>
          </p:nvPr>
        </p:nvPicPr>
        <p:blipFill>
          <a:blip r:embed="rId2"/>
          <a:stretch>
            <a:fillRect/>
          </a:stretch>
        </p:blipFill>
        <p:spPr>
          <a:xfrm>
            <a:off x="2453580" y="2603846"/>
            <a:ext cx="5044877" cy="2994920"/>
          </a:xfrm>
          <a:prstGeom prst="rect">
            <a:avLst/>
          </a:prstGeom>
        </p:spPr>
      </p:pic>
    </p:spTree>
    <p:extLst>
      <p:ext uri="{BB962C8B-B14F-4D97-AF65-F5344CB8AC3E}">
        <p14:creationId xmlns:p14="http://schemas.microsoft.com/office/powerpoint/2010/main" val="7631299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[Data].[Customer] Pre-Normalization Output</a:t>
            </a:r>
          </a:p>
        </p:txBody>
      </p:sp>
      <p:pic>
        <p:nvPicPr>
          <p:cNvPr id="5" name="Content Placeholder 4">
            <a:extLst>
              <a:ext uri="{FF2B5EF4-FFF2-40B4-BE49-F238E27FC236}">
                <a16:creationId xmlns:a16="http://schemas.microsoft.com/office/drawing/2014/main" id="{2B51B4BA-0BD9-45C0-BDE2-5E4365B55920}"/>
              </a:ext>
            </a:extLst>
          </p:cNvPr>
          <p:cNvPicPr>
            <a:picLocks noGrp="1" noChangeAspect="1"/>
          </p:cNvPicPr>
          <p:nvPr>
            <p:ph idx="1"/>
          </p:nvPr>
        </p:nvPicPr>
        <p:blipFill>
          <a:blip r:embed="rId2"/>
          <a:stretch>
            <a:fillRect/>
          </a:stretch>
        </p:blipFill>
        <p:spPr>
          <a:xfrm>
            <a:off x="1260947" y="2721967"/>
            <a:ext cx="7430144" cy="2758679"/>
          </a:xfrm>
        </p:spPr>
      </p:pic>
    </p:spTree>
    <p:extLst>
      <p:ext uri="{BB962C8B-B14F-4D97-AF65-F5344CB8AC3E}">
        <p14:creationId xmlns:p14="http://schemas.microsoft.com/office/powerpoint/2010/main" val="22691627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[Data].[Customer] Post-Normalization</a:t>
            </a:r>
          </a:p>
        </p:txBody>
      </p:sp>
      <p:pic>
        <p:nvPicPr>
          <p:cNvPr id="3" name="Content Placeholder 2">
            <a:extLst>
              <a:ext uri="{FF2B5EF4-FFF2-40B4-BE49-F238E27FC236}">
                <a16:creationId xmlns:a16="http://schemas.microsoft.com/office/drawing/2014/main" id="{A3F5B70A-AFE5-4FA9-8857-E7256340CC7B}"/>
              </a:ext>
            </a:extLst>
          </p:cNvPr>
          <p:cNvPicPr>
            <a:picLocks noGrp="1" noChangeAspect="1"/>
          </p:cNvPicPr>
          <p:nvPr>
            <p:ph idx="1"/>
          </p:nvPr>
        </p:nvPicPr>
        <p:blipFill>
          <a:blip r:embed="rId2"/>
          <a:stretch>
            <a:fillRect/>
          </a:stretch>
        </p:blipFill>
        <p:spPr>
          <a:xfrm>
            <a:off x="677863" y="2187002"/>
            <a:ext cx="8787150" cy="3913604"/>
          </a:xfrm>
        </p:spPr>
      </p:pic>
    </p:spTree>
    <p:extLst>
      <p:ext uri="{BB962C8B-B14F-4D97-AF65-F5344CB8AC3E}">
        <p14:creationId xmlns:p14="http://schemas.microsoft.com/office/powerpoint/2010/main" val="2178788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[Data].[Customer] Post-Normalization FK Relationships (Referenced Tables)</a:t>
            </a:r>
          </a:p>
        </p:txBody>
      </p:sp>
      <p:pic>
        <p:nvPicPr>
          <p:cNvPr id="3" name="Content Placeholder 2">
            <a:extLst>
              <a:ext uri="{FF2B5EF4-FFF2-40B4-BE49-F238E27FC236}">
                <a16:creationId xmlns:a16="http://schemas.microsoft.com/office/drawing/2014/main" id="{D1D0266B-6AF0-4B5F-A993-F3EB9EE9DBAF}"/>
              </a:ext>
            </a:extLst>
          </p:cNvPr>
          <p:cNvPicPr>
            <a:picLocks noGrp="1" noChangeAspect="1"/>
          </p:cNvPicPr>
          <p:nvPr>
            <p:ph idx="1"/>
          </p:nvPr>
        </p:nvPicPr>
        <p:blipFill>
          <a:blip r:embed="rId2"/>
          <a:stretch>
            <a:fillRect/>
          </a:stretch>
        </p:blipFill>
        <p:spPr>
          <a:xfrm>
            <a:off x="2689654" y="2160588"/>
            <a:ext cx="4572729" cy="3881437"/>
          </a:xfrm>
        </p:spPr>
      </p:pic>
    </p:spTree>
    <p:extLst>
      <p:ext uri="{BB962C8B-B14F-4D97-AF65-F5344CB8AC3E}">
        <p14:creationId xmlns:p14="http://schemas.microsoft.com/office/powerpoint/2010/main" val="42651774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F163-3771-4095-A56F-729FDD5CB978}"/>
              </a:ext>
            </a:extLst>
          </p:cNvPr>
          <p:cNvSpPr>
            <a:spLocks noGrp="1"/>
          </p:cNvSpPr>
          <p:nvPr>
            <p:ph type="title"/>
          </p:nvPr>
        </p:nvSpPr>
        <p:spPr/>
        <p:txBody>
          <a:bodyPr/>
          <a:lstStyle/>
          <a:p>
            <a:r>
              <a:rPr lang="en-US" dirty="0"/>
              <a:t>Steps Taken to Normalize [Data].[Customer]</a:t>
            </a:r>
          </a:p>
        </p:txBody>
      </p:sp>
      <p:sp>
        <p:nvSpPr>
          <p:cNvPr id="3" name="Content Placeholder 2">
            <a:extLst>
              <a:ext uri="{FF2B5EF4-FFF2-40B4-BE49-F238E27FC236}">
                <a16:creationId xmlns:a16="http://schemas.microsoft.com/office/drawing/2014/main" id="{1DD19FFB-CA1C-42F1-A00B-83165A8C6B1E}"/>
              </a:ext>
            </a:extLst>
          </p:cNvPr>
          <p:cNvSpPr>
            <a:spLocks noGrp="1"/>
          </p:cNvSpPr>
          <p:nvPr>
            <p:ph idx="1"/>
          </p:nvPr>
        </p:nvSpPr>
        <p:spPr/>
        <p:txBody>
          <a:bodyPr/>
          <a:lstStyle/>
          <a:p>
            <a:r>
              <a:rPr lang="en-US" dirty="0"/>
              <a:t>Create </a:t>
            </a:r>
            <a:r>
              <a:rPr lang="en-US" dirty="0" err="1"/>
              <a:t>Data.NewCustomer</a:t>
            </a:r>
            <a:r>
              <a:rPr lang="en-US" dirty="0"/>
              <a:t>, insert relevant data from </a:t>
            </a:r>
            <a:r>
              <a:rPr lang="en-US" dirty="0" err="1"/>
              <a:t>Data.Customer</a:t>
            </a:r>
            <a:r>
              <a:rPr lang="en-US" dirty="0"/>
              <a:t> into it</a:t>
            </a:r>
          </a:p>
          <a:p>
            <a:r>
              <a:rPr lang="en-US" dirty="0"/>
              <a:t>Create </a:t>
            </a:r>
            <a:r>
              <a:rPr lang="en-US" dirty="0" err="1"/>
              <a:t>Data.Town</a:t>
            </a:r>
            <a:r>
              <a:rPr lang="en-US" dirty="0"/>
              <a:t>, insert relevant data from </a:t>
            </a:r>
            <a:r>
              <a:rPr lang="en-US" dirty="0" err="1"/>
              <a:t>Data.Customer</a:t>
            </a:r>
            <a:r>
              <a:rPr lang="en-US" dirty="0"/>
              <a:t> into it</a:t>
            </a:r>
          </a:p>
          <a:p>
            <a:r>
              <a:rPr lang="en-US" dirty="0"/>
              <a:t>Create </a:t>
            </a:r>
            <a:r>
              <a:rPr lang="en-US" dirty="0" err="1"/>
              <a:t>Data.Address</a:t>
            </a:r>
            <a:r>
              <a:rPr lang="en-US" dirty="0"/>
              <a:t>, insert relevant data from </a:t>
            </a:r>
            <a:r>
              <a:rPr lang="en-US" dirty="0" err="1"/>
              <a:t>Data.Customer</a:t>
            </a:r>
            <a:r>
              <a:rPr lang="en-US" dirty="0"/>
              <a:t> into it</a:t>
            </a:r>
          </a:p>
          <a:p>
            <a:r>
              <a:rPr lang="en-US" dirty="0"/>
              <a:t>Remake </a:t>
            </a:r>
            <a:r>
              <a:rPr lang="en-US" dirty="0" err="1"/>
              <a:t>Data.Customer</a:t>
            </a:r>
            <a:r>
              <a:rPr lang="en-US" dirty="0"/>
              <a:t>, shift data from </a:t>
            </a:r>
            <a:r>
              <a:rPr lang="en-US" dirty="0" err="1"/>
              <a:t>Data.NewCustomer</a:t>
            </a:r>
            <a:r>
              <a:rPr lang="en-US" dirty="0"/>
              <a:t> into it</a:t>
            </a:r>
          </a:p>
        </p:txBody>
      </p:sp>
    </p:spTree>
    <p:extLst>
      <p:ext uri="{BB962C8B-B14F-4D97-AF65-F5344CB8AC3E}">
        <p14:creationId xmlns:p14="http://schemas.microsoft.com/office/powerpoint/2010/main" val="33100084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D0E3-EA49-4B8E-ADE6-A51EC04551AF}"/>
              </a:ext>
            </a:extLst>
          </p:cNvPr>
          <p:cNvSpPr>
            <a:spLocks noGrp="1"/>
          </p:cNvSpPr>
          <p:nvPr>
            <p:ph type="title"/>
          </p:nvPr>
        </p:nvSpPr>
        <p:spPr/>
        <p:txBody>
          <a:bodyPr/>
          <a:lstStyle/>
          <a:p>
            <a:r>
              <a:rPr lang="en-US" dirty="0"/>
              <a:t>Why It Was Broken Down Into the Following Views/Tables</a:t>
            </a:r>
          </a:p>
        </p:txBody>
      </p:sp>
      <p:sp>
        <p:nvSpPr>
          <p:cNvPr id="3" name="Content Placeholder 2">
            <a:extLst>
              <a:ext uri="{FF2B5EF4-FFF2-40B4-BE49-F238E27FC236}">
                <a16:creationId xmlns:a16="http://schemas.microsoft.com/office/drawing/2014/main" id="{8490059C-3FFE-4E25-865D-350A1C5776D8}"/>
              </a:ext>
            </a:extLst>
          </p:cNvPr>
          <p:cNvSpPr>
            <a:spLocks noGrp="1"/>
          </p:cNvSpPr>
          <p:nvPr>
            <p:ph idx="1"/>
          </p:nvPr>
        </p:nvSpPr>
        <p:spPr/>
        <p:txBody>
          <a:bodyPr/>
          <a:lstStyle/>
          <a:p>
            <a:r>
              <a:rPr lang="en-US" dirty="0"/>
              <a:t>Split </a:t>
            </a:r>
            <a:r>
              <a:rPr lang="en-US" dirty="0" err="1"/>
              <a:t>Data.Customer</a:t>
            </a:r>
            <a:r>
              <a:rPr lang="en-US" dirty="0"/>
              <a:t> into </a:t>
            </a:r>
            <a:r>
              <a:rPr lang="en-US" dirty="0" err="1"/>
              <a:t>Data.Customer</a:t>
            </a:r>
            <a:r>
              <a:rPr lang="en-US" dirty="0"/>
              <a:t>, </a:t>
            </a:r>
            <a:r>
              <a:rPr lang="en-US" dirty="0" err="1"/>
              <a:t>Data.Town</a:t>
            </a:r>
            <a:r>
              <a:rPr lang="en-US" dirty="0"/>
              <a:t> and </a:t>
            </a:r>
            <a:r>
              <a:rPr lang="en-US" dirty="0" err="1"/>
              <a:t>Data.Address</a:t>
            </a:r>
            <a:endParaRPr lang="en-US" dirty="0"/>
          </a:p>
          <a:p>
            <a:pPr lvl="1"/>
            <a:r>
              <a:rPr lang="en-US" dirty="0"/>
              <a:t>Did this so each table was a lot more focused (e.g., only directly customer-related info is in Customer table), and to reduce redundancy in data per table (makes more sense to reference a town via an int key over the </a:t>
            </a:r>
            <a:r>
              <a:rPr lang="en-US" dirty="0" err="1"/>
              <a:t>nvarchar</a:t>
            </a:r>
            <a:r>
              <a:rPr lang="en-US" dirty="0"/>
              <a:t> string)</a:t>
            </a:r>
          </a:p>
        </p:txBody>
      </p:sp>
    </p:spTree>
    <p:extLst>
      <p:ext uri="{BB962C8B-B14F-4D97-AF65-F5344CB8AC3E}">
        <p14:creationId xmlns:p14="http://schemas.microsoft.com/office/powerpoint/2010/main" val="41415652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AD6C-4B64-4D81-B3F5-0966155EEFAA}"/>
              </a:ext>
            </a:extLst>
          </p:cNvPr>
          <p:cNvSpPr>
            <a:spLocks noGrp="1"/>
          </p:cNvSpPr>
          <p:nvPr>
            <p:ph type="title"/>
          </p:nvPr>
        </p:nvSpPr>
        <p:spPr/>
        <p:txBody>
          <a:bodyPr>
            <a:normAutofit fontScale="90000"/>
          </a:bodyPr>
          <a:lstStyle/>
          <a:p>
            <a:r>
              <a:rPr lang="en-US" dirty="0"/>
              <a:t>Overall Columns Added/Removed/Modified to Normalize [Data].[Customer]</a:t>
            </a:r>
          </a:p>
        </p:txBody>
      </p:sp>
      <p:sp>
        <p:nvSpPr>
          <p:cNvPr id="3" name="Content Placeholder 2">
            <a:extLst>
              <a:ext uri="{FF2B5EF4-FFF2-40B4-BE49-F238E27FC236}">
                <a16:creationId xmlns:a16="http://schemas.microsoft.com/office/drawing/2014/main" id="{392FFF4A-66C3-4BEF-8844-458D24F11410}"/>
              </a:ext>
            </a:extLst>
          </p:cNvPr>
          <p:cNvSpPr>
            <a:spLocks noGrp="1"/>
          </p:cNvSpPr>
          <p:nvPr>
            <p:ph idx="1"/>
          </p:nvPr>
        </p:nvSpPr>
        <p:spPr>
          <a:xfrm>
            <a:off x="677334" y="2160589"/>
            <a:ext cx="8596668" cy="4580679"/>
          </a:xfrm>
        </p:spPr>
        <p:txBody>
          <a:bodyPr>
            <a:normAutofit lnSpcReduction="10000"/>
          </a:bodyPr>
          <a:lstStyle/>
          <a:p>
            <a:r>
              <a:rPr lang="en-US" dirty="0"/>
              <a:t>Added Columns:</a:t>
            </a:r>
          </a:p>
          <a:p>
            <a:pPr lvl="1"/>
            <a:r>
              <a:rPr lang="en-US" dirty="0" err="1"/>
              <a:t>AddressID</a:t>
            </a:r>
            <a:endParaRPr lang="en-US" dirty="0"/>
          </a:p>
          <a:p>
            <a:pPr lvl="2"/>
            <a:r>
              <a:rPr lang="en-US" dirty="0"/>
              <a:t>Reason: to act as the PK for </a:t>
            </a:r>
            <a:r>
              <a:rPr lang="en-US" dirty="0" err="1"/>
              <a:t>Data.Address</a:t>
            </a:r>
            <a:endParaRPr lang="en-US" dirty="0"/>
          </a:p>
          <a:p>
            <a:pPr lvl="1"/>
            <a:r>
              <a:rPr lang="en-US" dirty="0" err="1"/>
              <a:t>TownID</a:t>
            </a:r>
            <a:endParaRPr lang="en-US" dirty="0"/>
          </a:p>
          <a:p>
            <a:pPr lvl="2"/>
            <a:r>
              <a:rPr lang="en-US" dirty="0"/>
              <a:t>Reason: to act as the PK for </a:t>
            </a:r>
            <a:r>
              <a:rPr lang="en-US" dirty="0" err="1"/>
              <a:t>Data.Town</a:t>
            </a:r>
            <a:endParaRPr lang="en-US" dirty="0"/>
          </a:p>
          <a:p>
            <a:pPr lvl="1"/>
            <a:r>
              <a:rPr lang="en-US" dirty="0" err="1"/>
              <a:t>CountryID</a:t>
            </a:r>
            <a:endParaRPr lang="en-US" dirty="0"/>
          </a:p>
          <a:p>
            <a:pPr lvl="2"/>
            <a:r>
              <a:rPr lang="en-US" dirty="0"/>
              <a:t>Reason: to reference </a:t>
            </a:r>
            <a:r>
              <a:rPr lang="en-US" dirty="0" err="1"/>
              <a:t>Data.Country</a:t>
            </a:r>
            <a:r>
              <a:rPr lang="en-US" dirty="0"/>
              <a:t> as a FK in </a:t>
            </a:r>
            <a:r>
              <a:rPr lang="en-US" dirty="0" err="1"/>
              <a:t>Data.Town</a:t>
            </a:r>
            <a:endParaRPr lang="en-US" dirty="0"/>
          </a:p>
          <a:p>
            <a:r>
              <a:rPr lang="en-US" dirty="0"/>
              <a:t>Removed Columns:</a:t>
            </a:r>
          </a:p>
          <a:p>
            <a:pPr lvl="1"/>
            <a:r>
              <a:rPr lang="en-US" dirty="0"/>
              <a:t>Country</a:t>
            </a:r>
          </a:p>
          <a:p>
            <a:pPr lvl="2"/>
            <a:r>
              <a:rPr lang="en-US" dirty="0"/>
              <a:t>Reason: replaced with </a:t>
            </a:r>
            <a:r>
              <a:rPr lang="en-US" dirty="0" err="1"/>
              <a:t>CountryID</a:t>
            </a:r>
            <a:r>
              <a:rPr lang="en-US" dirty="0"/>
              <a:t> as a means of acting as a FK</a:t>
            </a:r>
          </a:p>
          <a:p>
            <a:r>
              <a:rPr lang="en-US" dirty="0"/>
              <a:t>Modified Columns:</a:t>
            </a:r>
          </a:p>
          <a:p>
            <a:pPr lvl="1"/>
            <a:r>
              <a:rPr lang="en-US" dirty="0" err="1"/>
              <a:t>CustomerID</a:t>
            </a:r>
            <a:r>
              <a:rPr lang="en-US" dirty="0"/>
              <a:t>: Changed from XXXX string to an int</a:t>
            </a:r>
          </a:p>
          <a:p>
            <a:pPr lvl="2"/>
            <a:r>
              <a:rPr lang="en-US" dirty="0"/>
              <a:t>Reason: less space used</a:t>
            </a:r>
          </a:p>
          <a:p>
            <a:endParaRPr lang="en-US" dirty="0"/>
          </a:p>
          <a:p>
            <a:endParaRPr lang="en-US" dirty="0"/>
          </a:p>
          <a:p>
            <a:endParaRPr lang="en-US" dirty="0"/>
          </a:p>
        </p:txBody>
      </p:sp>
    </p:spTree>
    <p:extLst>
      <p:ext uri="{BB962C8B-B14F-4D97-AF65-F5344CB8AC3E}">
        <p14:creationId xmlns:p14="http://schemas.microsoft.com/office/powerpoint/2010/main" val="272260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[Data].[Customer] Overview</a:t>
            </a:r>
          </a:p>
        </p:txBody>
      </p:sp>
      <p:pic>
        <p:nvPicPr>
          <p:cNvPr id="5" name="Content Placeholder 4">
            <a:extLst>
              <a:ext uri="{FF2B5EF4-FFF2-40B4-BE49-F238E27FC236}">
                <a16:creationId xmlns:a16="http://schemas.microsoft.com/office/drawing/2014/main" id="{EC149CC9-9019-476F-9D23-294DAA7555F6}"/>
              </a:ext>
            </a:extLst>
          </p:cNvPr>
          <p:cNvPicPr>
            <a:picLocks noGrp="1" noChangeAspect="1"/>
          </p:cNvPicPr>
          <p:nvPr>
            <p:ph idx="1"/>
          </p:nvPr>
        </p:nvPicPr>
        <p:blipFill>
          <a:blip r:embed="rId2"/>
          <a:stretch>
            <a:fillRect/>
          </a:stretch>
        </p:blipFill>
        <p:spPr>
          <a:xfrm>
            <a:off x="1832335" y="2120089"/>
            <a:ext cx="7902625" cy="1767993"/>
          </a:xfrm>
        </p:spPr>
      </p:pic>
      <p:pic>
        <p:nvPicPr>
          <p:cNvPr id="7" name="Picture 6">
            <a:extLst>
              <a:ext uri="{FF2B5EF4-FFF2-40B4-BE49-F238E27FC236}">
                <a16:creationId xmlns:a16="http://schemas.microsoft.com/office/drawing/2014/main" id="{C0BC9191-38F6-4621-BC41-C29400C0091A}"/>
              </a:ext>
            </a:extLst>
          </p:cNvPr>
          <p:cNvPicPr>
            <a:picLocks noChangeAspect="1"/>
          </p:cNvPicPr>
          <p:nvPr/>
        </p:nvPicPr>
        <p:blipFill>
          <a:blip r:embed="rId3"/>
          <a:stretch>
            <a:fillRect/>
          </a:stretch>
        </p:blipFill>
        <p:spPr>
          <a:xfrm>
            <a:off x="399652" y="3970767"/>
            <a:ext cx="10767993" cy="2004234"/>
          </a:xfrm>
          <a:prstGeom prst="rect">
            <a:avLst/>
          </a:prstGeom>
        </p:spPr>
      </p:pic>
    </p:spTree>
    <p:extLst>
      <p:ext uri="{BB962C8B-B14F-4D97-AF65-F5344CB8AC3E}">
        <p14:creationId xmlns:p14="http://schemas.microsoft.com/office/powerpoint/2010/main" val="2634332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[Data].[Customer]</a:t>
            </a:r>
          </a:p>
        </p:txBody>
      </p:sp>
      <p:sp>
        <p:nvSpPr>
          <p:cNvPr id="4" name="Text Placeholder 3">
            <a:extLst>
              <a:ext uri="{FF2B5EF4-FFF2-40B4-BE49-F238E27FC236}">
                <a16:creationId xmlns:a16="http://schemas.microsoft.com/office/drawing/2014/main" id="{A67071FC-4E9A-4212-A581-F1014CD5EA8C}"/>
              </a:ext>
            </a:extLst>
          </p:cNvPr>
          <p:cNvSpPr>
            <a:spLocks noGrp="1"/>
          </p:cNvSpPr>
          <p:nvPr>
            <p:ph type="body" idx="1"/>
          </p:nvPr>
        </p:nvSpPr>
        <p:spPr/>
        <p:txBody>
          <a:bodyPr/>
          <a:lstStyle/>
          <a:p>
            <a:r>
              <a:rPr lang="en-US" sz="2000" dirty="0"/>
              <a:t>Insertion into </a:t>
            </a:r>
            <a:r>
              <a:rPr lang="en-US" sz="2000" dirty="0" err="1"/>
              <a:t>Data.NewCustomer</a:t>
            </a:r>
            <a:endParaRPr lang="en-US" sz="2000" dirty="0"/>
          </a:p>
        </p:txBody>
      </p:sp>
      <p:pic>
        <p:nvPicPr>
          <p:cNvPr id="9" name="Content Placeholder 8">
            <a:extLst>
              <a:ext uri="{FF2B5EF4-FFF2-40B4-BE49-F238E27FC236}">
                <a16:creationId xmlns:a16="http://schemas.microsoft.com/office/drawing/2014/main" id="{C21210EE-7C97-4380-99AC-07051B2A07E8}"/>
              </a:ext>
            </a:extLst>
          </p:cNvPr>
          <p:cNvPicPr>
            <a:picLocks noGrp="1" noChangeAspect="1"/>
          </p:cNvPicPr>
          <p:nvPr>
            <p:ph sz="half" idx="2"/>
          </p:nvPr>
        </p:nvPicPr>
        <p:blipFill>
          <a:blip r:embed="rId2"/>
          <a:stretch>
            <a:fillRect/>
          </a:stretch>
        </p:blipFill>
        <p:spPr>
          <a:xfrm>
            <a:off x="1254868" y="2851830"/>
            <a:ext cx="2791837" cy="2835873"/>
          </a:xfrm>
        </p:spPr>
      </p:pic>
      <p:sp>
        <p:nvSpPr>
          <p:cNvPr id="6" name="Text Placeholder 5">
            <a:extLst>
              <a:ext uri="{FF2B5EF4-FFF2-40B4-BE49-F238E27FC236}">
                <a16:creationId xmlns:a16="http://schemas.microsoft.com/office/drawing/2014/main" id="{888A5EC6-B7FF-4807-859B-51D2E91AEFD3}"/>
              </a:ext>
            </a:extLst>
          </p:cNvPr>
          <p:cNvSpPr>
            <a:spLocks noGrp="1"/>
          </p:cNvSpPr>
          <p:nvPr>
            <p:ph type="body" sz="quarter" idx="3"/>
          </p:nvPr>
        </p:nvSpPr>
        <p:spPr/>
        <p:txBody>
          <a:bodyPr/>
          <a:lstStyle/>
          <a:p>
            <a:r>
              <a:rPr lang="en-US" sz="1800" dirty="0"/>
              <a:t>Insertion to remake </a:t>
            </a:r>
            <a:r>
              <a:rPr lang="en-US" sz="1800" dirty="0" err="1"/>
              <a:t>Data.Customer</a:t>
            </a:r>
            <a:endParaRPr lang="en-US" sz="1800" dirty="0"/>
          </a:p>
        </p:txBody>
      </p:sp>
      <p:pic>
        <p:nvPicPr>
          <p:cNvPr id="11" name="Content Placeholder 10">
            <a:extLst>
              <a:ext uri="{FF2B5EF4-FFF2-40B4-BE49-F238E27FC236}">
                <a16:creationId xmlns:a16="http://schemas.microsoft.com/office/drawing/2014/main" id="{13608D3F-72C6-4D5E-8833-2551C37ADDD8}"/>
              </a:ext>
            </a:extLst>
          </p:cNvPr>
          <p:cNvPicPr>
            <a:picLocks noGrp="1" noChangeAspect="1"/>
          </p:cNvPicPr>
          <p:nvPr>
            <p:ph sz="quarter" idx="4"/>
          </p:nvPr>
        </p:nvPicPr>
        <p:blipFill>
          <a:blip r:embed="rId3"/>
          <a:stretch>
            <a:fillRect/>
          </a:stretch>
        </p:blipFill>
        <p:spPr>
          <a:xfrm>
            <a:off x="5817139" y="2741934"/>
            <a:ext cx="2607013" cy="3149066"/>
          </a:xfrm>
        </p:spPr>
      </p:pic>
    </p:spTree>
    <p:extLst>
      <p:ext uri="{BB962C8B-B14F-4D97-AF65-F5344CB8AC3E}">
        <p14:creationId xmlns:p14="http://schemas.microsoft.com/office/powerpoint/2010/main" val="32030585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[Data].[Customer]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PK_Customer</a:t>
            </a:r>
            <a:r>
              <a:rPr lang="en-US" dirty="0"/>
              <a:t> on </a:t>
            </a:r>
            <a:r>
              <a:rPr lang="en-US" dirty="0" err="1"/>
              <a:t>CustomerID</a:t>
            </a:r>
            <a:endParaRPr lang="en-US" dirty="0"/>
          </a:p>
          <a:p>
            <a:pPr lvl="1"/>
            <a:r>
              <a:rPr lang="en-US" dirty="0"/>
              <a:t>Because it’s a surrogate key</a:t>
            </a:r>
          </a:p>
        </p:txBody>
      </p:sp>
    </p:spTree>
    <p:extLst>
      <p:ext uri="{BB962C8B-B14F-4D97-AF65-F5344CB8AC3E}">
        <p14:creationId xmlns:p14="http://schemas.microsoft.com/office/powerpoint/2010/main" val="54325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FBEA-DCA2-4FEF-BDA1-8368C11EB453}"/>
              </a:ext>
            </a:extLst>
          </p:cNvPr>
          <p:cNvSpPr>
            <a:spLocks noGrp="1"/>
          </p:cNvSpPr>
          <p:nvPr>
            <p:ph type="title"/>
          </p:nvPr>
        </p:nvSpPr>
        <p:spPr>
          <a:xfrm>
            <a:off x="677334" y="609599"/>
            <a:ext cx="8596668" cy="1365115"/>
          </a:xfrm>
        </p:spPr>
        <p:txBody>
          <a:bodyPr>
            <a:normAutofit fontScale="90000"/>
          </a:bodyPr>
          <a:lstStyle/>
          <a:p>
            <a:r>
              <a:rPr lang="en-US" sz="3300" dirty="0"/>
              <a:t>Example: Utilizing Discord to announce deadlines for people, as well as provide information</a:t>
            </a:r>
            <a:br>
              <a:rPr lang="en-US" dirty="0"/>
            </a:br>
            <a:endParaRPr lang="en-US" dirty="0"/>
          </a:p>
        </p:txBody>
      </p:sp>
      <p:pic>
        <p:nvPicPr>
          <p:cNvPr id="5" name="Content Placeholder 4">
            <a:extLst>
              <a:ext uri="{FF2B5EF4-FFF2-40B4-BE49-F238E27FC236}">
                <a16:creationId xmlns:a16="http://schemas.microsoft.com/office/drawing/2014/main" id="{F3D5C6EB-449B-4456-9AE1-DA20039B47CA}"/>
              </a:ext>
            </a:extLst>
          </p:cNvPr>
          <p:cNvPicPr>
            <a:picLocks noGrp="1" noChangeAspect="1"/>
          </p:cNvPicPr>
          <p:nvPr>
            <p:ph idx="1"/>
          </p:nvPr>
        </p:nvPicPr>
        <p:blipFill>
          <a:blip r:embed="rId3"/>
          <a:stretch>
            <a:fillRect/>
          </a:stretch>
        </p:blipFill>
        <p:spPr>
          <a:xfrm>
            <a:off x="83244" y="2481601"/>
            <a:ext cx="5868796" cy="3403633"/>
          </a:xfrm>
        </p:spPr>
      </p:pic>
      <p:pic>
        <p:nvPicPr>
          <p:cNvPr id="7" name="Picture 6">
            <a:extLst>
              <a:ext uri="{FF2B5EF4-FFF2-40B4-BE49-F238E27FC236}">
                <a16:creationId xmlns:a16="http://schemas.microsoft.com/office/drawing/2014/main" id="{517ADB16-44C3-4086-9AC5-DBFA36B89744}"/>
              </a:ext>
            </a:extLst>
          </p:cNvPr>
          <p:cNvPicPr>
            <a:picLocks noChangeAspect="1"/>
          </p:cNvPicPr>
          <p:nvPr/>
        </p:nvPicPr>
        <p:blipFill>
          <a:blip r:embed="rId4"/>
          <a:stretch>
            <a:fillRect/>
          </a:stretch>
        </p:blipFill>
        <p:spPr>
          <a:xfrm>
            <a:off x="6156717" y="2481601"/>
            <a:ext cx="5952039" cy="3403633"/>
          </a:xfrm>
          <a:prstGeom prst="rect">
            <a:avLst/>
          </a:prstGeom>
        </p:spPr>
      </p:pic>
    </p:spTree>
    <p:extLst>
      <p:ext uri="{BB962C8B-B14F-4D97-AF65-F5344CB8AC3E}">
        <p14:creationId xmlns:p14="http://schemas.microsoft.com/office/powerpoint/2010/main" val="39520467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[Data].[Customer] Output</a:t>
            </a:r>
          </a:p>
        </p:txBody>
      </p:sp>
      <p:pic>
        <p:nvPicPr>
          <p:cNvPr id="5" name="Content Placeholder 4">
            <a:extLst>
              <a:ext uri="{FF2B5EF4-FFF2-40B4-BE49-F238E27FC236}">
                <a16:creationId xmlns:a16="http://schemas.microsoft.com/office/drawing/2014/main" id="{8A3C389D-C697-423D-86F0-1B41EAFF2F7A}"/>
              </a:ext>
            </a:extLst>
          </p:cNvPr>
          <p:cNvPicPr>
            <a:picLocks noGrp="1" noChangeAspect="1"/>
          </p:cNvPicPr>
          <p:nvPr>
            <p:ph idx="1"/>
          </p:nvPr>
        </p:nvPicPr>
        <p:blipFill>
          <a:blip r:embed="rId2"/>
          <a:stretch>
            <a:fillRect/>
          </a:stretch>
        </p:blipFill>
        <p:spPr>
          <a:xfrm>
            <a:off x="1771531" y="2760070"/>
            <a:ext cx="6408975" cy="2682472"/>
          </a:xfrm>
        </p:spPr>
      </p:pic>
    </p:spTree>
    <p:extLst>
      <p:ext uri="{BB962C8B-B14F-4D97-AF65-F5344CB8AC3E}">
        <p14:creationId xmlns:p14="http://schemas.microsoft.com/office/powerpoint/2010/main" val="2417021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[Data].[Town] Overview</a:t>
            </a:r>
          </a:p>
        </p:txBody>
      </p:sp>
      <p:pic>
        <p:nvPicPr>
          <p:cNvPr id="5" name="Content Placeholder 4">
            <a:extLst>
              <a:ext uri="{FF2B5EF4-FFF2-40B4-BE49-F238E27FC236}">
                <a16:creationId xmlns:a16="http://schemas.microsoft.com/office/drawing/2014/main" id="{8CDC366A-B30B-4293-BC45-5792A99C8703}"/>
              </a:ext>
            </a:extLst>
          </p:cNvPr>
          <p:cNvPicPr>
            <a:picLocks noGrp="1" noChangeAspect="1"/>
          </p:cNvPicPr>
          <p:nvPr>
            <p:ph idx="1"/>
          </p:nvPr>
        </p:nvPicPr>
        <p:blipFill>
          <a:blip r:embed="rId2"/>
          <a:stretch>
            <a:fillRect/>
          </a:stretch>
        </p:blipFill>
        <p:spPr>
          <a:xfrm>
            <a:off x="2058526" y="1843903"/>
            <a:ext cx="7666384" cy="1585097"/>
          </a:xfrm>
        </p:spPr>
      </p:pic>
      <p:pic>
        <p:nvPicPr>
          <p:cNvPr id="7" name="Picture 6">
            <a:extLst>
              <a:ext uri="{FF2B5EF4-FFF2-40B4-BE49-F238E27FC236}">
                <a16:creationId xmlns:a16="http://schemas.microsoft.com/office/drawing/2014/main" id="{925D8083-2498-4DD8-ACDC-56F322DE98D7}"/>
              </a:ext>
            </a:extLst>
          </p:cNvPr>
          <p:cNvPicPr>
            <a:picLocks noChangeAspect="1"/>
          </p:cNvPicPr>
          <p:nvPr/>
        </p:nvPicPr>
        <p:blipFill>
          <a:blip r:embed="rId3"/>
          <a:stretch>
            <a:fillRect/>
          </a:stretch>
        </p:blipFill>
        <p:spPr>
          <a:xfrm>
            <a:off x="507722" y="3429000"/>
            <a:ext cx="10767993" cy="2209992"/>
          </a:xfrm>
          <a:prstGeom prst="rect">
            <a:avLst/>
          </a:prstGeom>
        </p:spPr>
      </p:pic>
    </p:spTree>
    <p:extLst>
      <p:ext uri="{BB962C8B-B14F-4D97-AF65-F5344CB8AC3E}">
        <p14:creationId xmlns:p14="http://schemas.microsoft.com/office/powerpoint/2010/main" val="2132695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[Data].[Town]</a:t>
            </a:r>
          </a:p>
        </p:txBody>
      </p:sp>
      <p:pic>
        <p:nvPicPr>
          <p:cNvPr id="5" name="Content Placeholder 4">
            <a:extLst>
              <a:ext uri="{FF2B5EF4-FFF2-40B4-BE49-F238E27FC236}">
                <a16:creationId xmlns:a16="http://schemas.microsoft.com/office/drawing/2014/main" id="{43657B23-A91D-4A5E-A977-0FAA52E0C06B}"/>
              </a:ext>
            </a:extLst>
          </p:cNvPr>
          <p:cNvPicPr>
            <a:picLocks noGrp="1" noChangeAspect="1"/>
          </p:cNvPicPr>
          <p:nvPr>
            <p:ph idx="1"/>
          </p:nvPr>
        </p:nvPicPr>
        <p:blipFill>
          <a:blip r:embed="rId2"/>
          <a:stretch>
            <a:fillRect/>
          </a:stretch>
        </p:blipFill>
        <p:spPr>
          <a:xfrm>
            <a:off x="3249038" y="2755077"/>
            <a:ext cx="3249039" cy="2532715"/>
          </a:xfrm>
        </p:spPr>
      </p:pic>
    </p:spTree>
    <p:extLst>
      <p:ext uri="{BB962C8B-B14F-4D97-AF65-F5344CB8AC3E}">
        <p14:creationId xmlns:p14="http://schemas.microsoft.com/office/powerpoint/2010/main" val="16858068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[Data].[Town]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PK_Town</a:t>
            </a:r>
            <a:r>
              <a:rPr lang="en-US" dirty="0"/>
              <a:t> on </a:t>
            </a:r>
            <a:r>
              <a:rPr lang="en-US" dirty="0" err="1"/>
              <a:t>TownID</a:t>
            </a:r>
            <a:endParaRPr lang="en-US" dirty="0"/>
          </a:p>
          <a:p>
            <a:pPr lvl="1"/>
            <a:r>
              <a:rPr lang="en-US" dirty="0"/>
              <a:t>Because it’s a surrogate key</a:t>
            </a:r>
          </a:p>
          <a:p>
            <a:r>
              <a:rPr lang="en-US" dirty="0" err="1"/>
              <a:t>FK_Town_Country</a:t>
            </a:r>
            <a:r>
              <a:rPr lang="en-US" dirty="0"/>
              <a:t> on </a:t>
            </a:r>
            <a:r>
              <a:rPr lang="en-US" dirty="0" err="1"/>
              <a:t>CountryID</a:t>
            </a:r>
            <a:endParaRPr lang="en-US" dirty="0"/>
          </a:p>
          <a:p>
            <a:pPr lvl="1"/>
            <a:r>
              <a:rPr lang="en-US" dirty="0"/>
              <a:t>To ensure referential integrity, does not make sense to list towns in the database if we do not know which country specifically it refers to</a:t>
            </a:r>
          </a:p>
        </p:txBody>
      </p:sp>
    </p:spTree>
    <p:extLst>
      <p:ext uri="{BB962C8B-B14F-4D97-AF65-F5344CB8AC3E}">
        <p14:creationId xmlns:p14="http://schemas.microsoft.com/office/powerpoint/2010/main" val="38686890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[Data].[Town] Output</a:t>
            </a:r>
          </a:p>
        </p:txBody>
      </p:sp>
      <p:pic>
        <p:nvPicPr>
          <p:cNvPr id="5" name="Content Placeholder 4">
            <a:extLst>
              <a:ext uri="{FF2B5EF4-FFF2-40B4-BE49-F238E27FC236}">
                <a16:creationId xmlns:a16="http://schemas.microsoft.com/office/drawing/2014/main" id="{C82F14F4-C615-4A45-83BA-F85A7AB157BB}"/>
              </a:ext>
            </a:extLst>
          </p:cNvPr>
          <p:cNvPicPr>
            <a:picLocks noGrp="1" noChangeAspect="1"/>
          </p:cNvPicPr>
          <p:nvPr>
            <p:ph idx="1"/>
          </p:nvPr>
        </p:nvPicPr>
        <p:blipFill>
          <a:blip r:embed="rId2"/>
          <a:stretch>
            <a:fillRect/>
          </a:stretch>
        </p:blipFill>
        <p:spPr>
          <a:xfrm>
            <a:off x="2758407" y="2721967"/>
            <a:ext cx="4435224" cy="2758679"/>
          </a:xfrm>
        </p:spPr>
      </p:pic>
    </p:spTree>
    <p:extLst>
      <p:ext uri="{BB962C8B-B14F-4D97-AF65-F5344CB8AC3E}">
        <p14:creationId xmlns:p14="http://schemas.microsoft.com/office/powerpoint/2010/main" val="18980279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[Data].[Address] Overview</a:t>
            </a:r>
          </a:p>
        </p:txBody>
      </p:sp>
      <p:pic>
        <p:nvPicPr>
          <p:cNvPr id="5" name="Content Placeholder 4">
            <a:extLst>
              <a:ext uri="{FF2B5EF4-FFF2-40B4-BE49-F238E27FC236}">
                <a16:creationId xmlns:a16="http://schemas.microsoft.com/office/drawing/2014/main" id="{112FB2ED-4E23-4819-8524-4DEC2904B982}"/>
              </a:ext>
            </a:extLst>
          </p:cNvPr>
          <p:cNvPicPr>
            <a:picLocks noGrp="1" noChangeAspect="1"/>
          </p:cNvPicPr>
          <p:nvPr>
            <p:ph idx="1"/>
          </p:nvPr>
        </p:nvPicPr>
        <p:blipFill>
          <a:blip r:embed="rId2"/>
          <a:stretch>
            <a:fillRect/>
          </a:stretch>
        </p:blipFill>
        <p:spPr>
          <a:xfrm>
            <a:off x="2198031" y="1766007"/>
            <a:ext cx="7795936" cy="2141406"/>
          </a:xfrm>
        </p:spPr>
      </p:pic>
      <p:pic>
        <p:nvPicPr>
          <p:cNvPr id="7" name="Picture 6">
            <a:extLst>
              <a:ext uri="{FF2B5EF4-FFF2-40B4-BE49-F238E27FC236}">
                <a16:creationId xmlns:a16="http://schemas.microsoft.com/office/drawing/2014/main" id="{7889AB99-F006-4CA8-93FF-A0F0FDE944DB}"/>
              </a:ext>
            </a:extLst>
          </p:cNvPr>
          <p:cNvPicPr>
            <a:picLocks noChangeAspect="1"/>
          </p:cNvPicPr>
          <p:nvPr/>
        </p:nvPicPr>
        <p:blipFill>
          <a:blip r:embed="rId3"/>
          <a:stretch>
            <a:fillRect/>
          </a:stretch>
        </p:blipFill>
        <p:spPr>
          <a:xfrm>
            <a:off x="502435" y="3907413"/>
            <a:ext cx="11187129" cy="1882303"/>
          </a:xfrm>
          <a:prstGeom prst="rect">
            <a:avLst/>
          </a:prstGeom>
        </p:spPr>
      </p:pic>
    </p:spTree>
    <p:extLst>
      <p:ext uri="{BB962C8B-B14F-4D97-AF65-F5344CB8AC3E}">
        <p14:creationId xmlns:p14="http://schemas.microsoft.com/office/powerpoint/2010/main" val="37667869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[Data].[Address]</a:t>
            </a:r>
          </a:p>
        </p:txBody>
      </p:sp>
      <p:pic>
        <p:nvPicPr>
          <p:cNvPr id="5" name="Content Placeholder 4">
            <a:extLst>
              <a:ext uri="{FF2B5EF4-FFF2-40B4-BE49-F238E27FC236}">
                <a16:creationId xmlns:a16="http://schemas.microsoft.com/office/drawing/2014/main" id="{B1D27A55-BDD5-4B17-95BF-F5F6F0C5F8E9}"/>
              </a:ext>
            </a:extLst>
          </p:cNvPr>
          <p:cNvPicPr>
            <a:picLocks noGrp="1" noChangeAspect="1"/>
          </p:cNvPicPr>
          <p:nvPr>
            <p:ph idx="1"/>
          </p:nvPr>
        </p:nvPicPr>
        <p:blipFill>
          <a:blip r:embed="rId2"/>
          <a:stretch>
            <a:fillRect/>
          </a:stretch>
        </p:blipFill>
        <p:spPr>
          <a:xfrm>
            <a:off x="3521413" y="2286386"/>
            <a:ext cx="2898842" cy="3616903"/>
          </a:xfrm>
        </p:spPr>
      </p:pic>
    </p:spTree>
    <p:extLst>
      <p:ext uri="{BB962C8B-B14F-4D97-AF65-F5344CB8AC3E}">
        <p14:creationId xmlns:p14="http://schemas.microsoft.com/office/powerpoint/2010/main" val="11665979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[Data].[Address]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PK_Address</a:t>
            </a:r>
            <a:r>
              <a:rPr lang="en-US" dirty="0"/>
              <a:t> on </a:t>
            </a:r>
            <a:r>
              <a:rPr lang="en-US" dirty="0" err="1"/>
              <a:t>AddressID</a:t>
            </a:r>
            <a:endParaRPr lang="en-US" dirty="0"/>
          </a:p>
          <a:p>
            <a:pPr lvl="1"/>
            <a:r>
              <a:rPr lang="en-US" dirty="0"/>
              <a:t>Because it’s a surrogate key</a:t>
            </a:r>
          </a:p>
          <a:p>
            <a:r>
              <a:rPr lang="en-US" dirty="0" err="1"/>
              <a:t>FK_Address_Customer</a:t>
            </a:r>
            <a:r>
              <a:rPr lang="en-US" dirty="0"/>
              <a:t> on </a:t>
            </a:r>
            <a:r>
              <a:rPr lang="en-US" dirty="0" err="1"/>
              <a:t>CustomerID</a:t>
            </a:r>
            <a:endParaRPr lang="en-US" dirty="0"/>
          </a:p>
          <a:p>
            <a:r>
              <a:rPr lang="en-US" dirty="0" err="1"/>
              <a:t>FK_Address_TownId</a:t>
            </a:r>
            <a:r>
              <a:rPr lang="en-US" dirty="0"/>
              <a:t> on </a:t>
            </a:r>
            <a:r>
              <a:rPr lang="en-US" dirty="0" err="1"/>
              <a:t>TownID</a:t>
            </a:r>
            <a:endParaRPr lang="en-US" dirty="0"/>
          </a:p>
          <a:p>
            <a:pPr lvl="1"/>
            <a:r>
              <a:rPr lang="en-US" dirty="0"/>
              <a:t>Reason for above 2: To ensure referential integrity, as it does not make sense to list addresses for towns not in the database, nor for customers that do not exist</a:t>
            </a:r>
          </a:p>
        </p:txBody>
      </p:sp>
    </p:spTree>
    <p:extLst>
      <p:ext uri="{BB962C8B-B14F-4D97-AF65-F5344CB8AC3E}">
        <p14:creationId xmlns:p14="http://schemas.microsoft.com/office/powerpoint/2010/main" val="34435227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[Data].[Address] Output</a:t>
            </a:r>
          </a:p>
        </p:txBody>
      </p:sp>
      <p:pic>
        <p:nvPicPr>
          <p:cNvPr id="5" name="Content Placeholder 4">
            <a:extLst>
              <a:ext uri="{FF2B5EF4-FFF2-40B4-BE49-F238E27FC236}">
                <a16:creationId xmlns:a16="http://schemas.microsoft.com/office/drawing/2014/main" id="{32544939-8E44-4139-827C-534D303377D2}"/>
              </a:ext>
            </a:extLst>
          </p:cNvPr>
          <p:cNvPicPr>
            <a:picLocks noGrp="1" noChangeAspect="1"/>
          </p:cNvPicPr>
          <p:nvPr>
            <p:ph idx="1"/>
          </p:nvPr>
        </p:nvPicPr>
        <p:blipFill>
          <a:blip r:embed="rId2"/>
          <a:stretch>
            <a:fillRect/>
          </a:stretch>
        </p:blipFill>
        <p:spPr>
          <a:xfrm>
            <a:off x="1440032" y="2721967"/>
            <a:ext cx="7071973" cy="2758679"/>
          </a:xfrm>
        </p:spPr>
      </p:pic>
    </p:spTree>
    <p:extLst>
      <p:ext uri="{BB962C8B-B14F-4D97-AF65-F5344CB8AC3E}">
        <p14:creationId xmlns:p14="http://schemas.microsoft.com/office/powerpoint/2010/main" val="6354638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081B6-B872-45EE-936C-51DF611A91AA}"/>
              </a:ext>
            </a:extLst>
          </p:cNvPr>
          <p:cNvSpPr>
            <a:spLocks noGrp="1"/>
          </p:cNvSpPr>
          <p:nvPr>
            <p:ph type="title"/>
          </p:nvPr>
        </p:nvSpPr>
        <p:spPr/>
        <p:txBody>
          <a:bodyPr>
            <a:normAutofit/>
          </a:bodyPr>
          <a:lstStyle/>
          <a:p>
            <a:r>
              <a:rPr lang="en-US" sz="3800" dirty="0"/>
              <a:t>Tables Normalized by Konrad Rakowski</a:t>
            </a:r>
          </a:p>
        </p:txBody>
      </p:sp>
      <p:sp>
        <p:nvSpPr>
          <p:cNvPr id="3" name="Text Placeholder 2">
            <a:extLst>
              <a:ext uri="{FF2B5EF4-FFF2-40B4-BE49-F238E27FC236}">
                <a16:creationId xmlns:a16="http://schemas.microsoft.com/office/drawing/2014/main" id="{F89D3B4D-E898-469B-839B-A8050AF48507}"/>
              </a:ext>
            </a:extLst>
          </p:cNvPr>
          <p:cNvSpPr>
            <a:spLocks noGrp="1"/>
          </p:cNvSpPr>
          <p:nvPr>
            <p:ph type="body" idx="1"/>
          </p:nvPr>
        </p:nvSpPr>
        <p:spPr>
          <a:xfrm>
            <a:off x="677335" y="4527447"/>
            <a:ext cx="8596668" cy="1826581"/>
          </a:xfrm>
        </p:spPr>
        <p:txBody>
          <a:bodyPr>
            <a:normAutofit/>
          </a:bodyPr>
          <a:lstStyle/>
          <a:p>
            <a:r>
              <a:rPr lang="en-US" dirty="0"/>
              <a:t>Tables:</a:t>
            </a:r>
          </a:p>
          <a:p>
            <a:pPr marL="457200" indent="-457200">
              <a:buAutoNum type="arabicParenR"/>
            </a:pPr>
            <a:r>
              <a:rPr lang="en-US" dirty="0" err="1"/>
              <a:t>Data.Model</a:t>
            </a:r>
            <a:endParaRPr lang="en-US" dirty="0"/>
          </a:p>
        </p:txBody>
      </p:sp>
    </p:spTree>
    <p:extLst>
      <p:ext uri="{BB962C8B-B14F-4D97-AF65-F5344CB8AC3E}">
        <p14:creationId xmlns:p14="http://schemas.microsoft.com/office/powerpoint/2010/main" val="1473490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584D-0A5A-46EB-B437-801A4D6C209E}"/>
              </a:ext>
            </a:extLst>
          </p:cNvPr>
          <p:cNvSpPr>
            <a:spLocks noGrp="1"/>
          </p:cNvSpPr>
          <p:nvPr>
            <p:ph type="title"/>
          </p:nvPr>
        </p:nvSpPr>
        <p:spPr/>
        <p:txBody>
          <a:bodyPr/>
          <a:lstStyle/>
          <a:p>
            <a:r>
              <a:rPr lang="en-US" dirty="0"/>
              <a:t>Group Assistance</a:t>
            </a:r>
          </a:p>
        </p:txBody>
      </p:sp>
      <p:sp>
        <p:nvSpPr>
          <p:cNvPr id="3" name="Content Placeholder 2">
            <a:extLst>
              <a:ext uri="{FF2B5EF4-FFF2-40B4-BE49-F238E27FC236}">
                <a16:creationId xmlns:a16="http://schemas.microsoft.com/office/drawing/2014/main" id="{AFE3C569-86E4-4B7B-B6B4-38EF8D5F06D2}"/>
              </a:ext>
            </a:extLst>
          </p:cNvPr>
          <p:cNvSpPr>
            <a:spLocks noGrp="1"/>
          </p:cNvSpPr>
          <p:nvPr>
            <p:ph idx="1"/>
          </p:nvPr>
        </p:nvSpPr>
        <p:spPr/>
        <p:txBody>
          <a:bodyPr>
            <a:normAutofit/>
          </a:bodyPr>
          <a:lstStyle/>
          <a:p>
            <a:r>
              <a:rPr lang="en-US" dirty="0"/>
              <a:t>Explained how to properly do assigned tasks where confused</a:t>
            </a:r>
          </a:p>
          <a:p>
            <a:r>
              <a:rPr lang="en-US" dirty="0"/>
              <a:t>Explained how to go about inserting data into the tables made for normalization purposes</a:t>
            </a:r>
          </a:p>
          <a:p>
            <a:pPr lvl="1"/>
            <a:r>
              <a:rPr lang="en-US" dirty="0"/>
              <a:t>Also explaining how to use ORDER BY on insertion to ensure the key-data mapping remains the same from the original table</a:t>
            </a:r>
          </a:p>
          <a:p>
            <a:r>
              <a:rPr lang="en-US" dirty="0"/>
              <a:t>Explained how to go about joining the tables when making views / functions for non-Data schema table conversions.</a:t>
            </a:r>
          </a:p>
          <a:p>
            <a:r>
              <a:rPr lang="en-US" dirty="0"/>
              <a:t>Bounced ideas back and forth on how to layout the slides</a:t>
            </a:r>
          </a:p>
        </p:txBody>
      </p:sp>
    </p:spTree>
    <p:extLst>
      <p:ext uri="{BB962C8B-B14F-4D97-AF65-F5344CB8AC3E}">
        <p14:creationId xmlns:p14="http://schemas.microsoft.com/office/powerpoint/2010/main" val="13336979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[Data].[Model] Pre-Normalization</a:t>
            </a:r>
          </a:p>
        </p:txBody>
      </p:sp>
      <p:pic>
        <p:nvPicPr>
          <p:cNvPr id="6" name="Content Placeholder 5" descr="Table&#10;&#10;Description automatically generated">
            <a:extLst>
              <a:ext uri="{FF2B5EF4-FFF2-40B4-BE49-F238E27FC236}">
                <a16:creationId xmlns:a16="http://schemas.microsoft.com/office/drawing/2014/main" id="{72A8F447-70F2-4963-A8C8-1EB34D58455D}"/>
              </a:ext>
            </a:extLst>
          </p:cNvPr>
          <p:cNvPicPr>
            <a:picLocks noGrp="1" noChangeAspect="1"/>
          </p:cNvPicPr>
          <p:nvPr>
            <p:ph idx="1"/>
          </p:nvPr>
        </p:nvPicPr>
        <p:blipFill>
          <a:blip r:embed="rId2"/>
          <a:stretch>
            <a:fillRect/>
          </a:stretch>
        </p:blipFill>
        <p:spPr>
          <a:xfrm>
            <a:off x="2468821" y="2958207"/>
            <a:ext cx="5014395" cy="2286198"/>
          </a:xfrm>
          <a:prstGeom prst="rect">
            <a:avLst/>
          </a:prstGeom>
        </p:spPr>
      </p:pic>
    </p:spTree>
    <p:extLst>
      <p:ext uri="{BB962C8B-B14F-4D97-AF65-F5344CB8AC3E}">
        <p14:creationId xmlns:p14="http://schemas.microsoft.com/office/powerpoint/2010/main" val="3007023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[Data].[Model] Pre-Normalization Output</a:t>
            </a:r>
          </a:p>
        </p:txBody>
      </p:sp>
      <p:pic>
        <p:nvPicPr>
          <p:cNvPr id="5" name="Content Placeholder 4">
            <a:extLst>
              <a:ext uri="{FF2B5EF4-FFF2-40B4-BE49-F238E27FC236}">
                <a16:creationId xmlns:a16="http://schemas.microsoft.com/office/drawing/2014/main" id="{8C3FC588-58BC-47C1-BA8C-6FB019EB2379}"/>
              </a:ext>
            </a:extLst>
          </p:cNvPr>
          <p:cNvPicPr>
            <a:picLocks noGrp="1" noChangeAspect="1"/>
          </p:cNvPicPr>
          <p:nvPr>
            <p:ph idx="1"/>
          </p:nvPr>
        </p:nvPicPr>
        <p:blipFill>
          <a:blip r:embed="rId2"/>
          <a:stretch>
            <a:fillRect/>
          </a:stretch>
        </p:blipFill>
        <p:spPr>
          <a:xfrm>
            <a:off x="2781269" y="2687674"/>
            <a:ext cx="4389500" cy="2827265"/>
          </a:xfrm>
        </p:spPr>
      </p:pic>
    </p:spTree>
    <p:extLst>
      <p:ext uri="{BB962C8B-B14F-4D97-AF65-F5344CB8AC3E}">
        <p14:creationId xmlns:p14="http://schemas.microsoft.com/office/powerpoint/2010/main" val="5575735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[Data].[Model] Post-Normalization</a:t>
            </a:r>
          </a:p>
        </p:txBody>
      </p:sp>
      <p:pic>
        <p:nvPicPr>
          <p:cNvPr id="3" name="Content Placeholder 2">
            <a:extLst>
              <a:ext uri="{FF2B5EF4-FFF2-40B4-BE49-F238E27FC236}">
                <a16:creationId xmlns:a16="http://schemas.microsoft.com/office/drawing/2014/main" id="{6888F7F9-E3A6-4659-A095-3E95E98D3719}"/>
              </a:ext>
            </a:extLst>
          </p:cNvPr>
          <p:cNvPicPr>
            <a:picLocks noGrp="1" noChangeAspect="1"/>
          </p:cNvPicPr>
          <p:nvPr>
            <p:ph idx="1"/>
          </p:nvPr>
        </p:nvPicPr>
        <p:blipFill>
          <a:blip r:embed="rId2"/>
          <a:stretch>
            <a:fillRect/>
          </a:stretch>
        </p:blipFill>
        <p:spPr>
          <a:xfrm>
            <a:off x="2688744" y="2160588"/>
            <a:ext cx="4574550" cy="3881437"/>
          </a:xfrm>
        </p:spPr>
      </p:pic>
    </p:spTree>
    <p:extLst>
      <p:ext uri="{BB962C8B-B14F-4D97-AF65-F5344CB8AC3E}">
        <p14:creationId xmlns:p14="http://schemas.microsoft.com/office/powerpoint/2010/main" val="11164468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[Data].[Model] Post-Normalization FK Relationships (Referenced Tables)</a:t>
            </a:r>
          </a:p>
        </p:txBody>
      </p:sp>
      <p:pic>
        <p:nvPicPr>
          <p:cNvPr id="3" name="Content Placeholder 2">
            <a:extLst>
              <a:ext uri="{FF2B5EF4-FFF2-40B4-BE49-F238E27FC236}">
                <a16:creationId xmlns:a16="http://schemas.microsoft.com/office/drawing/2014/main" id="{59861A30-670E-490E-94F5-F02BD9ABFF40}"/>
              </a:ext>
            </a:extLst>
          </p:cNvPr>
          <p:cNvPicPr>
            <a:picLocks noGrp="1" noChangeAspect="1"/>
          </p:cNvPicPr>
          <p:nvPr>
            <p:ph idx="1"/>
          </p:nvPr>
        </p:nvPicPr>
        <p:blipFill>
          <a:blip r:embed="rId2"/>
          <a:stretch>
            <a:fillRect/>
          </a:stretch>
        </p:blipFill>
        <p:spPr>
          <a:xfrm>
            <a:off x="2154485" y="2160588"/>
            <a:ext cx="5643068" cy="3881437"/>
          </a:xfrm>
        </p:spPr>
      </p:pic>
    </p:spTree>
    <p:extLst>
      <p:ext uri="{BB962C8B-B14F-4D97-AF65-F5344CB8AC3E}">
        <p14:creationId xmlns:p14="http://schemas.microsoft.com/office/powerpoint/2010/main" val="29707130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F163-3771-4095-A56F-729FDD5CB978}"/>
              </a:ext>
            </a:extLst>
          </p:cNvPr>
          <p:cNvSpPr>
            <a:spLocks noGrp="1"/>
          </p:cNvSpPr>
          <p:nvPr>
            <p:ph type="title"/>
          </p:nvPr>
        </p:nvSpPr>
        <p:spPr/>
        <p:txBody>
          <a:bodyPr/>
          <a:lstStyle/>
          <a:p>
            <a:r>
              <a:rPr lang="en-US" dirty="0"/>
              <a:t>Steps Taken to Normalize [Data].[Model]</a:t>
            </a:r>
          </a:p>
        </p:txBody>
      </p:sp>
      <p:sp>
        <p:nvSpPr>
          <p:cNvPr id="3" name="Content Placeholder 2">
            <a:extLst>
              <a:ext uri="{FF2B5EF4-FFF2-40B4-BE49-F238E27FC236}">
                <a16:creationId xmlns:a16="http://schemas.microsoft.com/office/drawing/2014/main" id="{1DD19FFB-CA1C-42F1-A00B-83165A8C6B1E}"/>
              </a:ext>
            </a:extLst>
          </p:cNvPr>
          <p:cNvSpPr>
            <a:spLocks noGrp="1"/>
          </p:cNvSpPr>
          <p:nvPr>
            <p:ph idx="1"/>
          </p:nvPr>
        </p:nvSpPr>
        <p:spPr/>
        <p:txBody>
          <a:bodyPr/>
          <a:lstStyle/>
          <a:p>
            <a:r>
              <a:rPr lang="en-US" dirty="0"/>
              <a:t>Create </a:t>
            </a:r>
            <a:r>
              <a:rPr lang="en-US" dirty="0" err="1"/>
              <a:t>Data.NewModel</a:t>
            </a:r>
            <a:r>
              <a:rPr lang="en-US" dirty="0"/>
              <a:t>, insert relevant data from </a:t>
            </a:r>
            <a:r>
              <a:rPr lang="en-US" dirty="0" err="1"/>
              <a:t>Data.Model</a:t>
            </a:r>
            <a:r>
              <a:rPr lang="en-US" dirty="0"/>
              <a:t> into it</a:t>
            </a:r>
          </a:p>
          <a:p>
            <a:r>
              <a:rPr lang="en-US" dirty="0"/>
              <a:t>Create </a:t>
            </a:r>
            <a:r>
              <a:rPr lang="en-US" dirty="0" err="1"/>
              <a:t>Data.ModelVariant</a:t>
            </a:r>
            <a:r>
              <a:rPr lang="en-US" dirty="0"/>
              <a:t>, insert relevant data from </a:t>
            </a:r>
            <a:r>
              <a:rPr lang="en-US" dirty="0" err="1"/>
              <a:t>Data.Model</a:t>
            </a:r>
            <a:r>
              <a:rPr lang="en-US" dirty="0"/>
              <a:t> into it</a:t>
            </a:r>
          </a:p>
          <a:p>
            <a:r>
              <a:rPr lang="en-US" dirty="0"/>
              <a:t>Remake </a:t>
            </a:r>
            <a:r>
              <a:rPr lang="en-US" dirty="0" err="1"/>
              <a:t>Data.Model</a:t>
            </a:r>
            <a:r>
              <a:rPr lang="en-US" dirty="0"/>
              <a:t>, shift data from </a:t>
            </a:r>
            <a:r>
              <a:rPr lang="en-US" dirty="0" err="1"/>
              <a:t>Data.NewModel</a:t>
            </a:r>
            <a:r>
              <a:rPr lang="en-US" dirty="0"/>
              <a:t> into it</a:t>
            </a:r>
          </a:p>
        </p:txBody>
      </p:sp>
    </p:spTree>
    <p:extLst>
      <p:ext uri="{BB962C8B-B14F-4D97-AF65-F5344CB8AC3E}">
        <p14:creationId xmlns:p14="http://schemas.microsoft.com/office/powerpoint/2010/main" val="25194772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D0E3-EA49-4B8E-ADE6-A51EC04551AF}"/>
              </a:ext>
            </a:extLst>
          </p:cNvPr>
          <p:cNvSpPr>
            <a:spLocks noGrp="1"/>
          </p:cNvSpPr>
          <p:nvPr>
            <p:ph type="title"/>
          </p:nvPr>
        </p:nvSpPr>
        <p:spPr/>
        <p:txBody>
          <a:bodyPr/>
          <a:lstStyle/>
          <a:p>
            <a:r>
              <a:rPr lang="en-US" dirty="0"/>
              <a:t>Why It Was Broken Down Into the Following Views/Tables</a:t>
            </a:r>
          </a:p>
        </p:txBody>
      </p:sp>
      <p:sp>
        <p:nvSpPr>
          <p:cNvPr id="3" name="Content Placeholder 2">
            <a:extLst>
              <a:ext uri="{FF2B5EF4-FFF2-40B4-BE49-F238E27FC236}">
                <a16:creationId xmlns:a16="http://schemas.microsoft.com/office/drawing/2014/main" id="{8490059C-3FFE-4E25-865D-350A1C5776D8}"/>
              </a:ext>
            </a:extLst>
          </p:cNvPr>
          <p:cNvSpPr>
            <a:spLocks noGrp="1"/>
          </p:cNvSpPr>
          <p:nvPr>
            <p:ph idx="1"/>
          </p:nvPr>
        </p:nvSpPr>
        <p:spPr/>
        <p:txBody>
          <a:bodyPr/>
          <a:lstStyle/>
          <a:p>
            <a:r>
              <a:rPr lang="en-US" dirty="0"/>
              <a:t>Split </a:t>
            </a:r>
            <a:r>
              <a:rPr lang="en-US" dirty="0" err="1"/>
              <a:t>Data.Model</a:t>
            </a:r>
            <a:r>
              <a:rPr lang="en-US" dirty="0"/>
              <a:t> into </a:t>
            </a:r>
            <a:r>
              <a:rPr lang="en-US" dirty="0" err="1"/>
              <a:t>Data.Model</a:t>
            </a:r>
            <a:r>
              <a:rPr lang="en-US" dirty="0"/>
              <a:t> and </a:t>
            </a:r>
            <a:r>
              <a:rPr lang="en-US" dirty="0" err="1"/>
              <a:t>Data.ModelVariant</a:t>
            </a:r>
            <a:endParaRPr lang="en-US" dirty="0"/>
          </a:p>
          <a:p>
            <a:pPr lvl="1"/>
            <a:r>
              <a:rPr lang="en-US" dirty="0"/>
              <a:t>Did this because there were many models without a specified variant, so it made more sense to split off variants into its own table to reduce redundancy</a:t>
            </a:r>
          </a:p>
        </p:txBody>
      </p:sp>
    </p:spTree>
    <p:extLst>
      <p:ext uri="{BB962C8B-B14F-4D97-AF65-F5344CB8AC3E}">
        <p14:creationId xmlns:p14="http://schemas.microsoft.com/office/powerpoint/2010/main" val="34634352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AD6C-4B64-4D81-B3F5-0966155EEFAA}"/>
              </a:ext>
            </a:extLst>
          </p:cNvPr>
          <p:cNvSpPr>
            <a:spLocks noGrp="1"/>
          </p:cNvSpPr>
          <p:nvPr>
            <p:ph type="title"/>
          </p:nvPr>
        </p:nvSpPr>
        <p:spPr/>
        <p:txBody>
          <a:bodyPr>
            <a:normAutofit fontScale="90000"/>
          </a:bodyPr>
          <a:lstStyle/>
          <a:p>
            <a:r>
              <a:rPr lang="en-US" dirty="0"/>
              <a:t>Overall Columns Added/Removed/Modified to Normalize [Data].[Model]</a:t>
            </a:r>
          </a:p>
        </p:txBody>
      </p:sp>
      <p:sp>
        <p:nvSpPr>
          <p:cNvPr id="3" name="Content Placeholder 2">
            <a:extLst>
              <a:ext uri="{FF2B5EF4-FFF2-40B4-BE49-F238E27FC236}">
                <a16:creationId xmlns:a16="http://schemas.microsoft.com/office/drawing/2014/main" id="{392FFF4A-66C3-4BEF-8844-458D24F11410}"/>
              </a:ext>
            </a:extLst>
          </p:cNvPr>
          <p:cNvSpPr>
            <a:spLocks noGrp="1"/>
          </p:cNvSpPr>
          <p:nvPr>
            <p:ph idx="1"/>
          </p:nvPr>
        </p:nvSpPr>
        <p:spPr/>
        <p:txBody>
          <a:bodyPr/>
          <a:lstStyle/>
          <a:p>
            <a:r>
              <a:rPr lang="en-US" dirty="0"/>
              <a:t>Added Columns:</a:t>
            </a:r>
          </a:p>
          <a:p>
            <a:pPr lvl="1"/>
            <a:r>
              <a:rPr lang="en-US" dirty="0" err="1"/>
              <a:t>ModelVariantID</a:t>
            </a:r>
            <a:endParaRPr lang="en-US" dirty="0"/>
          </a:p>
          <a:p>
            <a:pPr lvl="2"/>
            <a:r>
              <a:rPr lang="en-US" dirty="0"/>
              <a:t>Reason: to use as a PK in </a:t>
            </a:r>
            <a:r>
              <a:rPr lang="en-US" dirty="0" err="1"/>
              <a:t>Data.ModelVariant</a:t>
            </a:r>
            <a:endParaRPr lang="en-US" dirty="0"/>
          </a:p>
          <a:p>
            <a:r>
              <a:rPr lang="en-US" dirty="0"/>
              <a:t>Modified Columns:</a:t>
            </a:r>
          </a:p>
          <a:p>
            <a:pPr lvl="1"/>
            <a:r>
              <a:rPr lang="en-US" dirty="0" err="1"/>
              <a:t>ModelVariant</a:t>
            </a:r>
            <a:r>
              <a:rPr lang="en-US" dirty="0"/>
              <a:t> renamed to </a:t>
            </a:r>
            <a:r>
              <a:rPr lang="en-US" dirty="0" err="1"/>
              <a:t>ModelVariantName</a:t>
            </a:r>
            <a:endParaRPr lang="en-US" dirty="0"/>
          </a:p>
          <a:p>
            <a:pPr lvl="2"/>
            <a:r>
              <a:rPr lang="en-US" dirty="0"/>
              <a:t>Reason: name more fitting now that it is in </a:t>
            </a:r>
            <a:r>
              <a:rPr lang="en-US" dirty="0" err="1"/>
              <a:t>Data.ModelVariant</a:t>
            </a:r>
            <a:r>
              <a:rPr lang="en-US" dirty="0"/>
              <a:t> table</a:t>
            </a:r>
          </a:p>
        </p:txBody>
      </p:sp>
    </p:spTree>
    <p:extLst>
      <p:ext uri="{BB962C8B-B14F-4D97-AF65-F5344CB8AC3E}">
        <p14:creationId xmlns:p14="http://schemas.microsoft.com/office/powerpoint/2010/main" val="21265349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[Data].[Model] Overview</a:t>
            </a:r>
          </a:p>
        </p:txBody>
      </p:sp>
      <p:pic>
        <p:nvPicPr>
          <p:cNvPr id="7" name="Content Placeholder 6">
            <a:extLst>
              <a:ext uri="{FF2B5EF4-FFF2-40B4-BE49-F238E27FC236}">
                <a16:creationId xmlns:a16="http://schemas.microsoft.com/office/drawing/2014/main" id="{24726040-3A58-4841-B4CA-602BD3FB1018}"/>
              </a:ext>
            </a:extLst>
          </p:cNvPr>
          <p:cNvPicPr>
            <a:picLocks noGrp="1" noChangeAspect="1"/>
          </p:cNvPicPr>
          <p:nvPr>
            <p:ph idx="1"/>
          </p:nvPr>
        </p:nvPicPr>
        <p:blipFill>
          <a:blip r:embed="rId2"/>
          <a:stretch>
            <a:fillRect/>
          </a:stretch>
        </p:blipFill>
        <p:spPr>
          <a:xfrm>
            <a:off x="1950455" y="2030938"/>
            <a:ext cx="7864522" cy="1806097"/>
          </a:xfrm>
        </p:spPr>
      </p:pic>
      <p:pic>
        <p:nvPicPr>
          <p:cNvPr id="9" name="Picture 8">
            <a:extLst>
              <a:ext uri="{FF2B5EF4-FFF2-40B4-BE49-F238E27FC236}">
                <a16:creationId xmlns:a16="http://schemas.microsoft.com/office/drawing/2014/main" id="{3D715519-CA18-4393-B714-E51D2B6B822F}"/>
              </a:ext>
            </a:extLst>
          </p:cNvPr>
          <p:cNvPicPr>
            <a:picLocks noChangeAspect="1"/>
          </p:cNvPicPr>
          <p:nvPr/>
        </p:nvPicPr>
        <p:blipFill>
          <a:blip r:embed="rId3"/>
          <a:stretch>
            <a:fillRect/>
          </a:stretch>
        </p:blipFill>
        <p:spPr>
          <a:xfrm>
            <a:off x="616840" y="3837035"/>
            <a:ext cx="10531753" cy="2872989"/>
          </a:xfrm>
          <a:prstGeom prst="rect">
            <a:avLst/>
          </a:prstGeom>
        </p:spPr>
      </p:pic>
    </p:spTree>
    <p:extLst>
      <p:ext uri="{BB962C8B-B14F-4D97-AF65-F5344CB8AC3E}">
        <p14:creationId xmlns:p14="http://schemas.microsoft.com/office/powerpoint/2010/main" val="3654583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[Data].[Model]</a:t>
            </a:r>
          </a:p>
        </p:txBody>
      </p:sp>
      <p:sp>
        <p:nvSpPr>
          <p:cNvPr id="4" name="Text Placeholder 3">
            <a:extLst>
              <a:ext uri="{FF2B5EF4-FFF2-40B4-BE49-F238E27FC236}">
                <a16:creationId xmlns:a16="http://schemas.microsoft.com/office/drawing/2014/main" id="{A902FE6E-EC08-44A5-86A2-034F960C6121}"/>
              </a:ext>
            </a:extLst>
          </p:cNvPr>
          <p:cNvSpPr>
            <a:spLocks noGrp="1"/>
          </p:cNvSpPr>
          <p:nvPr>
            <p:ph type="body" idx="1"/>
          </p:nvPr>
        </p:nvSpPr>
        <p:spPr/>
        <p:txBody>
          <a:bodyPr/>
          <a:lstStyle/>
          <a:p>
            <a:r>
              <a:rPr lang="en-US" dirty="0"/>
              <a:t>Insert into </a:t>
            </a:r>
            <a:r>
              <a:rPr lang="en-US" dirty="0" err="1"/>
              <a:t>Data.NewModel</a:t>
            </a:r>
            <a:r>
              <a:rPr lang="en-US" dirty="0"/>
              <a:t>	</a:t>
            </a:r>
          </a:p>
        </p:txBody>
      </p:sp>
      <p:pic>
        <p:nvPicPr>
          <p:cNvPr id="9" name="Content Placeholder 8">
            <a:extLst>
              <a:ext uri="{FF2B5EF4-FFF2-40B4-BE49-F238E27FC236}">
                <a16:creationId xmlns:a16="http://schemas.microsoft.com/office/drawing/2014/main" id="{2980BE50-5180-4A92-B2B2-8EB5CED1F8DB}"/>
              </a:ext>
            </a:extLst>
          </p:cNvPr>
          <p:cNvPicPr>
            <a:picLocks noGrp="1" noChangeAspect="1"/>
          </p:cNvPicPr>
          <p:nvPr>
            <p:ph sz="half" idx="2"/>
          </p:nvPr>
        </p:nvPicPr>
        <p:blipFill>
          <a:blip r:embed="rId2"/>
          <a:stretch>
            <a:fillRect/>
          </a:stretch>
        </p:blipFill>
        <p:spPr>
          <a:xfrm>
            <a:off x="1415933" y="2991046"/>
            <a:ext cx="2705334" cy="2796782"/>
          </a:xfrm>
        </p:spPr>
      </p:pic>
      <p:sp>
        <p:nvSpPr>
          <p:cNvPr id="6" name="Text Placeholder 5">
            <a:extLst>
              <a:ext uri="{FF2B5EF4-FFF2-40B4-BE49-F238E27FC236}">
                <a16:creationId xmlns:a16="http://schemas.microsoft.com/office/drawing/2014/main" id="{AE3BEFF8-F0B2-4644-B537-DCC4BCFF3293}"/>
              </a:ext>
            </a:extLst>
          </p:cNvPr>
          <p:cNvSpPr>
            <a:spLocks noGrp="1"/>
          </p:cNvSpPr>
          <p:nvPr>
            <p:ph type="body" sz="quarter" idx="3"/>
          </p:nvPr>
        </p:nvSpPr>
        <p:spPr/>
        <p:txBody>
          <a:bodyPr/>
          <a:lstStyle/>
          <a:p>
            <a:r>
              <a:rPr lang="en-US" dirty="0"/>
              <a:t>Insert to remake </a:t>
            </a:r>
            <a:r>
              <a:rPr lang="en-US" dirty="0" err="1"/>
              <a:t>Data.Model</a:t>
            </a:r>
            <a:endParaRPr lang="en-US" dirty="0"/>
          </a:p>
        </p:txBody>
      </p:sp>
      <p:pic>
        <p:nvPicPr>
          <p:cNvPr id="11" name="Content Placeholder 10">
            <a:extLst>
              <a:ext uri="{FF2B5EF4-FFF2-40B4-BE49-F238E27FC236}">
                <a16:creationId xmlns:a16="http://schemas.microsoft.com/office/drawing/2014/main" id="{284C7301-6DDE-4600-B826-B34EFE47FC13}"/>
              </a:ext>
            </a:extLst>
          </p:cNvPr>
          <p:cNvPicPr>
            <a:picLocks noGrp="1" noChangeAspect="1"/>
          </p:cNvPicPr>
          <p:nvPr>
            <p:ph sz="quarter" idx="4"/>
          </p:nvPr>
        </p:nvPicPr>
        <p:blipFill>
          <a:blip r:embed="rId3"/>
          <a:stretch>
            <a:fillRect/>
          </a:stretch>
        </p:blipFill>
        <p:spPr>
          <a:xfrm>
            <a:off x="6121784" y="2815771"/>
            <a:ext cx="2118544" cy="3147333"/>
          </a:xfrm>
        </p:spPr>
      </p:pic>
    </p:spTree>
    <p:extLst>
      <p:ext uri="{BB962C8B-B14F-4D97-AF65-F5344CB8AC3E}">
        <p14:creationId xmlns:p14="http://schemas.microsoft.com/office/powerpoint/2010/main" val="33391165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[Data].[Model]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PK_Model</a:t>
            </a:r>
            <a:r>
              <a:rPr lang="en-US" dirty="0"/>
              <a:t> on </a:t>
            </a:r>
            <a:r>
              <a:rPr lang="en-US" dirty="0" err="1"/>
              <a:t>ModelID</a:t>
            </a:r>
            <a:endParaRPr lang="en-US" dirty="0"/>
          </a:p>
          <a:p>
            <a:pPr lvl="1"/>
            <a:r>
              <a:rPr lang="en-US" dirty="0"/>
              <a:t>Because it’s a surrogate key</a:t>
            </a:r>
          </a:p>
          <a:p>
            <a:r>
              <a:rPr lang="en-US" dirty="0" err="1"/>
              <a:t>AK_ModelName</a:t>
            </a:r>
            <a:r>
              <a:rPr lang="en-US" dirty="0"/>
              <a:t> on </a:t>
            </a:r>
            <a:r>
              <a:rPr lang="en-US" dirty="0" err="1"/>
              <a:t>ModelName</a:t>
            </a:r>
            <a:endParaRPr lang="en-US" dirty="0"/>
          </a:p>
          <a:p>
            <a:pPr lvl="1"/>
            <a:r>
              <a:rPr lang="en-US" dirty="0"/>
              <a:t>Since variants are now in its own table, only makes sense to list each model name once, and would assume they will not be repeated due to legal reasons</a:t>
            </a:r>
          </a:p>
          <a:p>
            <a:r>
              <a:rPr lang="en-US" dirty="0" err="1"/>
              <a:t>FK_Model_Make</a:t>
            </a:r>
            <a:r>
              <a:rPr lang="en-US" dirty="0"/>
              <a:t> on </a:t>
            </a:r>
            <a:r>
              <a:rPr lang="en-US" dirty="0" err="1"/>
              <a:t>MakeID</a:t>
            </a:r>
            <a:endParaRPr lang="en-US" dirty="0"/>
          </a:p>
          <a:p>
            <a:pPr lvl="1"/>
            <a:r>
              <a:rPr lang="en-US" dirty="0"/>
              <a:t>To ensure referential integrity, doesn’t make sense to list models for makes not part of the database</a:t>
            </a:r>
          </a:p>
        </p:txBody>
      </p:sp>
    </p:spTree>
    <p:extLst>
      <p:ext uri="{BB962C8B-B14F-4D97-AF65-F5344CB8AC3E}">
        <p14:creationId xmlns:p14="http://schemas.microsoft.com/office/powerpoint/2010/main" val="193484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48ED6-88E7-4080-8762-DABB5D5CA3DB}"/>
              </a:ext>
            </a:extLst>
          </p:cNvPr>
          <p:cNvSpPr>
            <a:spLocks noGrp="1"/>
          </p:cNvSpPr>
          <p:nvPr>
            <p:ph type="title"/>
          </p:nvPr>
        </p:nvSpPr>
        <p:spPr/>
        <p:txBody>
          <a:bodyPr/>
          <a:lstStyle/>
          <a:p>
            <a:r>
              <a:rPr lang="en-US" dirty="0"/>
              <a:t>Use of </a:t>
            </a:r>
            <a:r>
              <a:rPr lang="en-US" dirty="0" err="1"/>
              <a:t>RedGate</a:t>
            </a:r>
            <a:endParaRPr lang="en-US" dirty="0"/>
          </a:p>
        </p:txBody>
      </p:sp>
    </p:spTree>
    <p:extLst>
      <p:ext uri="{BB962C8B-B14F-4D97-AF65-F5344CB8AC3E}">
        <p14:creationId xmlns:p14="http://schemas.microsoft.com/office/powerpoint/2010/main" val="3751394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BA9-E490-480F-9E5E-FC92BC010A3C}"/>
              </a:ext>
            </a:extLst>
          </p:cNvPr>
          <p:cNvSpPr>
            <a:spLocks noGrp="1"/>
          </p:cNvSpPr>
          <p:nvPr>
            <p:ph type="title"/>
          </p:nvPr>
        </p:nvSpPr>
        <p:spPr/>
        <p:txBody>
          <a:bodyPr/>
          <a:lstStyle/>
          <a:p>
            <a:r>
              <a:rPr lang="en-US" dirty="0"/>
              <a:t>[Data].[Model] Check and Default Constraints</a:t>
            </a:r>
          </a:p>
        </p:txBody>
      </p:sp>
      <p:sp>
        <p:nvSpPr>
          <p:cNvPr id="3" name="Content Placeholder 2">
            <a:extLst>
              <a:ext uri="{FF2B5EF4-FFF2-40B4-BE49-F238E27FC236}">
                <a16:creationId xmlns:a16="http://schemas.microsoft.com/office/drawing/2014/main" id="{1F0E3E9A-94D1-4827-8B6B-FCFC5864C35B}"/>
              </a:ext>
            </a:extLst>
          </p:cNvPr>
          <p:cNvSpPr>
            <a:spLocks noGrp="1"/>
          </p:cNvSpPr>
          <p:nvPr>
            <p:ph idx="1"/>
          </p:nvPr>
        </p:nvSpPr>
        <p:spPr/>
        <p:txBody>
          <a:bodyPr/>
          <a:lstStyle/>
          <a:p>
            <a:r>
              <a:rPr lang="en-US" dirty="0" err="1"/>
              <a:t>CK_Model_YearFirstProduced</a:t>
            </a:r>
            <a:endParaRPr lang="en-US" dirty="0"/>
          </a:p>
          <a:p>
            <a:pPr lvl="1"/>
            <a:r>
              <a:rPr lang="en-US" dirty="0"/>
              <a:t>Check Constraint: ([</a:t>
            </a:r>
            <a:r>
              <a:rPr lang="en-US" dirty="0" err="1"/>
              <a:t>YearFirstProduced</a:t>
            </a:r>
            <a:r>
              <a:rPr lang="en-US" dirty="0"/>
              <a:t>] IS NULL OR [</a:t>
            </a:r>
            <a:r>
              <a:rPr lang="en-US" dirty="0" err="1"/>
              <a:t>YearFirstProduced</a:t>
            </a:r>
            <a:r>
              <a:rPr lang="en-US" dirty="0"/>
              <a:t>]&gt;(1900))</a:t>
            </a:r>
          </a:p>
          <a:p>
            <a:pPr lvl="2"/>
            <a:r>
              <a:rPr lang="en-US" dirty="0"/>
              <a:t>Reason: If the first year is unknown, it would be NULL, but if it is known it realistically would not make sense for it to be prior to 1900</a:t>
            </a:r>
          </a:p>
          <a:p>
            <a:r>
              <a:rPr lang="en-US" dirty="0" err="1"/>
              <a:t>CK_Model_YearLastProduced</a:t>
            </a:r>
            <a:endParaRPr lang="en-US" dirty="0"/>
          </a:p>
          <a:p>
            <a:pPr lvl="1"/>
            <a:r>
              <a:rPr lang="en-US" dirty="0"/>
              <a:t>Check Constraint: ([</a:t>
            </a:r>
            <a:r>
              <a:rPr lang="en-US" dirty="0" err="1"/>
              <a:t>YearLastProduced</a:t>
            </a:r>
            <a:r>
              <a:rPr lang="en-US" dirty="0"/>
              <a:t>] IS NULL OR [</a:t>
            </a:r>
            <a:r>
              <a:rPr lang="en-US" dirty="0" err="1"/>
              <a:t>YearLastProduced</a:t>
            </a:r>
            <a:r>
              <a:rPr lang="en-US" dirty="0"/>
              <a:t>]&lt;=(</a:t>
            </a:r>
            <a:r>
              <a:rPr lang="en-US" dirty="0" err="1"/>
              <a:t>datepart</a:t>
            </a:r>
            <a:r>
              <a:rPr lang="en-US" dirty="0"/>
              <a:t>(</a:t>
            </a:r>
            <a:r>
              <a:rPr lang="en-US" dirty="0" err="1"/>
              <a:t>year,sysdatetime</a:t>
            </a:r>
            <a:r>
              <a:rPr lang="en-US" dirty="0"/>
              <a:t>())+(1)))</a:t>
            </a:r>
          </a:p>
          <a:p>
            <a:pPr lvl="2"/>
            <a:r>
              <a:rPr lang="en-US" dirty="0"/>
              <a:t>Reason: If the last year is unknown, it would be NULL, but if known it cannot be after the year after the current year since car manufacturing is only a year in advance at most</a:t>
            </a:r>
          </a:p>
        </p:txBody>
      </p:sp>
    </p:spTree>
    <p:extLst>
      <p:ext uri="{BB962C8B-B14F-4D97-AF65-F5344CB8AC3E}">
        <p14:creationId xmlns:p14="http://schemas.microsoft.com/office/powerpoint/2010/main" val="16239177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[Data].[Model] Output</a:t>
            </a:r>
          </a:p>
        </p:txBody>
      </p:sp>
      <p:pic>
        <p:nvPicPr>
          <p:cNvPr id="5" name="Content Placeholder 4">
            <a:extLst>
              <a:ext uri="{FF2B5EF4-FFF2-40B4-BE49-F238E27FC236}">
                <a16:creationId xmlns:a16="http://schemas.microsoft.com/office/drawing/2014/main" id="{C568223C-A921-41FD-86D9-DFB248D07A66}"/>
              </a:ext>
            </a:extLst>
          </p:cNvPr>
          <p:cNvPicPr>
            <a:picLocks noGrp="1" noChangeAspect="1"/>
          </p:cNvPicPr>
          <p:nvPr>
            <p:ph idx="1"/>
          </p:nvPr>
        </p:nvPicPr>
        <p:blipFill>
          <a:blip r:embed="rId2"/>
          <a:stretch>
            <a:fillRect/>
          </a:stretch>
        </p:blipFill>
        <p:spPr>
          <a:xfrm>
            <a:off x="1897272" y="2729587"/>
            <a:ext cx="6157494" cy="2743438"/>
          </a:xfrm>
        </p:spPr>
      </p:pic>
    </p:spTree>
    <p:extLst>
      <p:ext uri="{BB962C8B-B14F-4D97-AF65-F5344CB8AC3E}">
        <p14:creationId xmlns:p14="http://schemas.microsoft.com/office/powerpoint/2010/main" val="34333487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a:t>
            </a:r>
            <a:r>
              <a:rPr lang="en-US" dirty="0" err="1"/>
              <a:t>ModelVariant</a:t>
            </a:r>
            <a:r>
              <a:rPr lang="en-US" dirty="0"/>
              <a:t>] Overview</a:t>
            </a:r>
          </a:p>
        </p:txBody>
      </p:sp>
      <p:pic>
        <p:nvPicPr>
          <p:cNvPr id="5" name="Content Placeholder 4">
            <a:extLst>
              <a:ext uri="{FF2B5EF4-FFF2-40B4-BE49-F238E27FC236}">
                <a16:creationId xmlns:a16="http://schemas.microsoft.com/office/drawing/2014/main" id="{585589AB-5517-4355-BE98-EEC02B62E814}"/>
              </a:ext>
            </a:extLst>
          </p:cNvPr>
          <p:cNvPicPr>
            <a:picLocks noGrp="1" noChangeAspect="1"/>
          </p:cNvPicPr>
          <p:nvPr>
            <p:ph idx="1"/>
          </p:nvPr>
        </p:nvPicPr>
        <p:blipFill>
          <a:blip r:embed="rId2"/>
          <a:stretch>
            <a:fillRect/>
          </a:stretch>
        </p:blipFill>
        <p:spPr>
          <a:xfrm>
            <a:off x="2036876" y="2009016"/>
            <a:ext cx="7826418" cy="1767993"/>
          </a:xfrm>
        </p:spPr>
      </p:pic>
      <p:pic>
        <p:nvPicPr>
          <p:cNvPr id="7" name="Picture 6">
            <a:extLst>
              <a:ext uri="{FF2B5EF4-FFF2-40B4-BE49-F238E27FC236}">
                <a16:creationId xmlns:a16="http://schemas.microsoft.com/office/drawing/2014/main" id="{7E18BDA9-5558-439E-95E2-CC42DE61973A}"/>
              </a:ext>
            </a:extLst>
          </p:cNvPr>
          <p:cNvPicPr>
            <a:picLocks noChangeAspect="1"/>
          </p:cNvPicPr>
          <p:nvPr/>
        </p:nvPicPr>
        <p:blipFill>
          <a:blip r:embed="rId3"/>
          <a:stretch>
            <a:fillRect/>
          </a:stretch>
        </p:blipFill>
        <p:spPr>
          <a:xfrm>
            <a:off x="387003" y="3777009"/>
            <a:ext cx="11126164" cy="1813717"/>
          </a:xfrm>
          <a:prstGeom prst="rect">
            <a:avLst/>
          </a:prstGeom>
        </p:spPr>
      </p:pic>
    </p:spTree>
    <p:extLst>
      <p:ext uri="{BB962C8B-B14F-4D97-AF65-F5344CB8AC3E}">
        <p14:creationId xmlns:p14="http://schemas.microsoft.com/office/powerpoint/2010/main" val="14604063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a:t>
            </a:r>
            <a:r>
              <a:rPr lang="en-US" dirty="0" err="1"/>
              <a:t>ModelVariant</a:t>
            </a:r>
            <a:r>
              <a:rPr lang="en-US" dirty="0"/>
              <a:t>]</a:t>
            </a:r>
          </a:p>
        </p:txBody>
      </p:sp>
      <p:pic>
        <p:nvPicPr>
          <p:cNvPr id="5" name="Content Placeholder 4">
            <a:extLst>
              <a:ext uri="{FF2B5EF4-FFF2-40B4-BE49-F238E27FC236}">
                <a16:creationId xmlns:a16="http://schemas.microsoft.com/office/drawing/2014/main" id="{5423F9A1-6408-4BD6-92A3-39C0184AB4B0}"/>
              </a:ext>
            </a:extLst>
          </p:cNvPr>
          <p:cNvPicPr>
            <a:picLocks noGrp="1" noChangeAspect="1"/>
          </p:cNvPicPr>
          <p:nvPr>
            <p:ph idx="1"/>
          </p:nvPr>
        </p:nvPicPr>
        <p:blipFill>
          <a:blip r:embed="rId2"/>
          <a:stretch>
            <a:fillRect/>
          </a:stretch>
        </p:blipFill>
        <p:spPr>
          <a:xfrm>
            <a:off x="2684834" y="2907190"/>
            <a:ext cx="4743489" cy="2472205"/>
          </a:xfrm>
        </p:spPr>
      </p:pic>
    </p:spTree>
    <p:extLst>
      <p:ext uri="{BB962C8B-B14F-4D97-AF65-F5344CB8AC3E}">
        <p14:creationId xmlns:p14="http://schemas.microsoft.com/office/powerpoint/2010/main" val="38604658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a:t>
            </a:r>
            <a:r>
              <a:rPr lang="en-US" dirty="0" err="1"/>
              <a:t>ModelVariant</a:t>
            </a:r>
            <a:r>
              <a:rPr lang="en-US" dirty="0"/>
              <a:t>]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PK_ModelVariant</a:t>
            </a:r>
            <a:r>
              <a:rPr lang="en-US" dirty="0"/>
              <a:t> on </a:t>
            </a:r>
            <a:r>
              <a:rPr lang="en-US" dirty="0" err="1"/>
              <a:t>ModelVariantID</a:t>
            </a:r>
            <a:endParaRPr lang="en-US" dirty="0"/>
          </a:p>
          <a:p>
            <a:pPr lvl="1"/>
            <a:r>
              <a:rPr lang="en-US" dirty="0"/>
              <a:t>Because it’s a surrogate key</a:t>
            </a:r>
          </a:p>
          <a:p>
            <a:r>
              <a:rPr lang="en-US" dirty="0" err="1"/>
              <a:t>FK_ModelVariant_Model</a:t>
            </a:r>
            <a:r>
              <a:rPr lang="en-US" dirty="0"/>
              <a:t> on </a:t>
            </a:r>
            <a:r>
              <a:rPr lang="en-US" dirty="0" err="1"/>
              <a:t>ModelID</a:t>
            </a:r>
            <a:endParaRPr lang="en-US" dirty="0"/>
          </a:p>
          <a:p>
            <a:pPr lvl="1"/>
            <a:r>
              <a:rPr lang="en-US" dirty="0"/>
              <a:t>To ensure referential integrity, does not make sense to store variants of models not in the database</a:t>
            </a:r>
          </a:p>
        </p:txBody>
      </p:sp>
    </p:spTree>
    <p:extLst>
      <p:ext uri="{BB962C8B-B14F-4D97-AF65-F5344CB8AC3E}">
        <p14:creationId xmlns:p14="http://schemas.microsoft.com/office/powerpoint/2010/main" val="26462676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a:t>
            </a:r>
            <a:r>
              <a:rPr lang="en-US" sz="3200" dirty="0" err="1"/>
              <a:t>ModelVariant</a:t>
            </a:r>
            <a:r>
              <a:rPr lang="en-US" sz="3200" dirty="0"/>
              <a:t>] Output</a:t>
            </a:r>
          </a:p>
        </p:txBody>
      </p:sp>
      <p:pic>
        <p:nvPicPr>
          <p:cNvPr id="5" name="Content Placeholder 4">
            <a:extLst>
              <a:ext uri="{FF2B5EF4-FFF2-40B4-BE49-F238E27FC236}">
                <a16:creationId xmlns:a16="http://schemas.microsoft.com/office/drawing/2014/main" id="{AB9364C4-D5F7-461E-99E9-88BB6C2467BF}"/>
              </a:ext>
            </a:extLst>
          </p:cNvPr>
          <p:cNvPicPr>
            <a:picLocks noGrp="1" noChangeAspect="1"/>
          </p:cNvPicPr>
          <p:nvPr>
            <p:ph idx="1"/>
          </p:nvPr>
        </p:nvPicPr>
        <p:blipFill>
          <a:blip r:embed="rId2"/>
          <a:stretch>
            <a:fillRect/>
          </a:stretch>
        </p:blipFill>
        <p:spPr>
          <a:xfrm>
            <a:off x="2400236" y="3594532"/>
            <a:ext cx="5151566" cy="1013548"/>
          </a:xfrm>
        </p:spPr>
      </p:pic>
    </p:spTree>
    <p:extLst>
      <p:ext uri="{BB962C8B-B14F-4D97-AF65-F5344CB8AC3E}">
        <p14:creationId xmlns:p14="http://schemas.microsoft.com/office/powerpoint/2010/main" val="40104723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081B6-B872-45EE-936C-51DF611A91AA}"/>
              </a:ext>
            </a:extLst>
          </p:cNvPr>
          <p:cNvSpPr>
            <a:spLocks noGrp="1"/>
          </p:cNvSpPr>
          <p:nvPr>
            <p:ph type="title"/>
          </p:nvPr>
        </p:nvSpPr>
        <p:spPr/>
        <p:txBody>
          <a:bodyPr>
            <a:normAutofit/>
          </a:bodyPr>
          <a:lstStyle/>
          <a:p>
            <a:r>
              <a:rPr lang="en-US" sz="3800" dirty="0"/>
              <a:t>Tables Normalized by Kevin Tang</a:t>
            </a:r>
          </a:p>
        </p:txBody>
      </p:sp>
      <p:sp>
        <p:nvSpPr>
          <p:cNvPr id="3" name="Text Placeholder 2">
            <a:extLst>
              <a:ext uri="{FF2B5EF4-FFF2-40B4-BE49-F238E27FC236}">
                <a16:creationId xmlns:a16="http://schemas.microsoft.com/office/drawing/2014/main" id="{F89D3B4D-E898-469B-839B-A8050AF48507}"/>
              </a:ext>
            </a:extLst>
          </p:cNvPr>
          <p:cNvSpPr>
            <a:spLocks noGrp="1"/>
          </p:cNvSpPr>
          <p:nvPr>
            <p:ph type="body" idx="1"/>
          </p:nvPr>
        </p:nvSpPr>
        <p:spPr>
          <a:xfrm>
            <a:off x="677335" y="4527447"/>
            <a:ext cx="8596668" cy="1826581"/>
          </a:xfrm>
        </p:spPr>
        <p:txBody>
          <a:bodyPr>
            <a:normAutofit/>
          </a:bodyPr>
          <a:lstStyle/>
          <a:p>
            <a:r>
              <a:rPr lang="en-US" dirty="0"/>
              <a:t>Tables:</a:t>
            </a:r>
          </a:p>
          <a:p>
            <a:pPr marL="457200" indent="-457200">
              <a:buAutoNum type="arabicParenR"/>
            </a:pPr>
            <a:r>
              <a:rPr lang="en-US" dirty="0" err="1"/>
              <a:t>Data.Make</a:t>
            </a:r>
            <a:endParaRPr lang="en-US" dirty="0"/>
          </a:p>
          <a:p>
            <a:pPr marL="457200" indent="-457200">
              <a:buAutoNum type="arabicParenR"/>
            </a:pPr>
            <a:r>
              <a:rPr lang="en-US" dirty="0" err="1"/>
              <a:t>Data.PivotTable</a:t>
            </a:r>
            <a:endParaRPr lang="en-US" dirty="0"/>
          </a:p>
        </p:txBody>
      </p:sp>
    </p:spTree>
    <p:extLst>
      <p:ext uri="{BB962C8B-B14F-4D97-AF65-F5344CB8AC3E}">
        <p14:creationId xmlns:p14="http://schemas.microsoft.com/office/powerpoint/2010/main" val="15924593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[Data].[Make] Pre-Normalization</a:t>
            </a:r>
          </a:p>
        </p:txBody>
      </p:sp>
      <p:pic>
        <p:nvPicPr>
          <p:cNvPr id="6" name="Content Placeholder 5" descr="Table&#10;&#10;Description automatically generated">
            <a:extLst>
              <a:ext uri="{FF2B5EF4-FFF2-40B4-BE49-F238E27FC236}">
                <a16:creationId xmlns:a16="http://schemas.microsoft.com/office/drawing/2014/main" id="{03FB6F7F-6E13-4AC5-A5FA-57D440ECFBC1}"/>
              </a:ext>
            </a:extLst>
          </p:cNvPr>
          <p:cNvPicPr>
            <a:picLocks noGrp="1" noChangeAspect="1"/>
          </p:cNvPicPr>
          <p:nvPr>
            <p:ph idx="1"/>
          </p:nvPr>
        </p:nvPicPr>
        <p:blipFill>
          <a:blip r:embed="rId2"/>
          <a:stretch>
            <a:fillRect/>
          </a:stretch>
        </p:blipFill>
        <p:spPr>
          <a:xfrm>
            <a:off x="2495494" y="3240172"/>
            <a:ext cx="4961050" cy="1722269"/>
          </a:xfrm>
          <a:prstGeom prst="rect">
            <a:avLst/>
          </a:prstGeom>
        </p:spPr>
      </p:pic>
    </p:spTree>
    <p:extLst>
      <p:ext uri="{BB962C8B-B14F-4D97-AF65-F5344CB8AC3E}">
        <p14:creationId xmlns:p14="http://schemas.microsoft.com/office/powerpoint/2010/main" val="28692824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[Data].[Make] Pre-Normalization Output</a:t>
            </a:r>
          </a:p>
        </p:txBody>
      </p:sp>
      <p:pic>
        <p:nvPicPr>
          <p:cNvPr id="5" name="Content Placeholder 4">
            <a:extLst>
              <a:ext uri="{FF2B5EF4-FFF2-40B4-BE49-F238E27FC236}">
                <a16:creationId xmlns:a16="http://schemas.microsoft.com/office/drawing/2014/main" id="{36E566B7-7CA6-4A5C-AC01-6976A246B283}"/>
              </a:ext>
            </a:extLst>
          </p:cNvPr>
          <p:cNvPicPr>
            <a:picLocks noGrp="1" noChangeAspect="1"/>
          </p:cNvPicPr>
          <p:nvPr>
            <p:ph idx="1"/>
          </p:nvPr>
        </p:nvPicPr>
        <p:blipFill>
          <a:blip r:embed="rId2"/>
          <a:stretch>
            <a:fillRect/>
          </a:stretch>
        </p:blipFill>
        <p:spPr>
          <a:xfrm>
            <a:off x="3928178" y="2680053"/>
            <a:ext cx="2095682" cy="2842506"/>
          </a:xfrm>
        </p:spPr>
      </p:pic>
    </p:spTree>
    <p:extLst>
      <p:ext uri="{BB962C8B-B14F-4D97-AF65-F5344CB8AC3E}">
        <p14:creationId xmlns:p14="http://schemas.microsoft.com/office/powerpoint/2010/main" val="6669387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[Data].[Make] Post-Normalization</a:t>
            </a:r>
          </a:p>
        </p:txBody>
      </p:sp>
      <p:pic>
        <p:nvPicPr>
          <p:cNvPr id="3" name="Content Placeholder 2">
            <a:extLst>
              <a:ext uri="{FF2B5EF4-FFF2-40B4-BE49-F238E27FC236}">
                <a16:creationId xmlns:a16="http://schemas.microsoft.com/office/drawing/2014/main" id="{137805ED-1ADE-4473-8034-C41FB132A007}"/>
              </a:ext>
            </a:extLst>
          </p:cNvPr>
          <p:cNvPicPr>
            <a:picLocks noGrp="1" noChangeAspect="1"/>
          </p:cNvPicPr>
          <p:nvPr>
            <p:ph idx="1"/>
          </p:nvPr>
        </p:nvPicPr>
        <p:blipFill>
          <a:blip r:embed="rId2"/>
          <a:stretch>
            <a:fillRect/>
          </a:stretch>
        </p:blipFill>
        <p:spPr>
          <a:xfrm>
            <a:off x="2106840" y="3103000"/>
            <a:ext cx="5738357" cy="1996613"/>
          </a:xfrm>
        </p:spPr>
      </p:pic>
    </p:spTree>
    <p:extLst>
      <p:ext uri="{BB962C8B-B14F-4D97-AF65-F5344CB8AC3E}">
        <p14:creationId xmlns:p14="http://schemas.microsoft.com/office/powerpoint/2010/main" val="738890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0A4F4A-8168-4B44-9C21-A1CB7EC53608}"/>
              </a:ext>
            </a:extLst>
          </p:cNvPr>
          <p:cNvSpPr>
            <a:spLocks noGrp="1"/>
          </p:cNvSpPr>
          <p:nvPr>
            <p:ph type="title"/>
          </p:nvPr>
        </p:nvSpPr>
        <p:spPr/>
        <p:txBody>
          <a:bodyPr/>
          <a:lstStyle/>
          <a:p>
            <a:r>
              <a:rPr lang="en-US" dirty="0"/>
              <a:t>How </a:t>
            </a:r>
            <a:r>
              <a:rPr lang="en-US" dirty="0" err="1"/>
              <a:t>RedGate</a:t>
            </a:r>
            <a:r>
              <a:rPr lang="en-US" dirty="0"/>
              <a:t> Assisted Us</a:t>
            </a:r>
          </a:p>
        </p:txBody>
      </p:sp>
      <p:sp>
        <p:nvSpPr>
          <p:cNvPr id="5" name="Content Placeholder 4">
            <a:extLst>
              <a:ext uri="{FF2B5EF4-FFF2-40B4-BE49-F238E27FC236}">
                <a16:creationId xmlns:a16="http://schemas.microsoft.com/office/drawing/2014/main" id="{BF5C69C5-14D3-4C1B-9A67-3E00A50ABE60}"/>
              </a:ext>
            </a:extLst>
          </p:cNvPr>
          <p:cNvSpPr>
            <a:spLocks noGrp="1"/>
          </p:cNvSpPr>
          <p:nvPr>
            <p:ph idx="1"/>
          </p:nvPr>
        </p:nvSpPr>
        <p:spPr>
          <a:xfrm>
            <a:off x="677334" y="2189772"/>
            <a:ext cx="8596668" cy="3880773"/>
          </a:xfrm>
        </p:spPr>
        <p:txBody>
          <a:bodyPr/>
          <a:lstStyle/>
          <a:p>
            <a:r>
              <a:rPr lang="en-US" dirty="0" err="1"/>
              <a:t>SQLPrompt</a:t>
            </a:r>
            <a:r>
              <a:rPr lang="en-US" dirty="0"/>
              <a:t>: Generally useful for auto-fill purposes, and giving default options for INNER JOINS</a:t>
            </a:r>
          </a:p>
          <a:p>
            <a:pPr lvl="1"/>
            <a:r>
              <a:rPr lang="en-US" dirty="0"/>
              <a:t>Toolbar History: Helped recover queries when had closed a window in SSMS and later needing that SQL statement again</a:t>
            </a:r>
          </a:p>
        </p:txBody>
      </p:sp>
    </p:spTree>
    <p:extLst>
      <p:ext uri="{BB962C8B-B14F-4D97-AF65-F5344CB8AC3E}">
        <p14:creationId xmlns:p14="http://schemas.microsoft.com/office/powerpoint/2010/main" val="36423966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[Data].[Make] Post-Normalization FK Relationships (Referenced Tables)</a:t>
            </a:r>
          </a:p>
        </p:txBody>
      </p:sp>
      <p:pic>
        <p:nvPicPr>
          <p:cNvPr id="3" name="Content Placeholder 2">
            <a:extLst>
              <a:ext uri="{FF2B5EF4-FFF2-40B4-BE49-F238E27FC236}">
                <a16:creationId xmlns:a16="http://schemas.microsoft.com/office/drawing/2014/main" id="{224FB144-F02F-4A25-B7EE-5A98F54EDAB2}"/>
              </a:ext>
            </a:extLst>
          </p:cNvPr>
          <p:cNvPicPr>
            <a:picLocks noGrp="1" noChangeAspect="1"/>
          </p:cNvPicPr>
          <p:nvPr>
            <p:ph idx="1"/>
          </p:nvPr>
        </p:nvPicPr>
        <p:blipFill>
          <a:blip r:embed="rId2"/>
          <a:stretch>
            <a:fillRect/>
          </a:stretch>
        </p:blipFill>
        <p:spPr>
          <a:xfrm>
            <a:off x="3561195" y="2160588"/>
            <a:ext cx="2829648" cy="3881437"/>
          </a:xfrm>
        </p:spPr>
      </p:pic>
    </p:spTree>
    <p:extLst>
      <p:ext uri="{BB962C8B-B14F-4D97-AF65-F5344CB8AC3E}">
        <p14:creationId xmlns:p14="http://schemas.microsoft.com/office/powerpoint/2010/main" val="42356626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F163-3771-4095-A56F-729FDD5CB978}"/>
              </a:ext>
            </a:extLst>
          </p:cNvPr>
          <p:cNvSpPr>
            <a:spLocks noGrp="1"/>
          </p:cNvSpPr>
          <p:nvPr>
            <p:ph type="title"/>
          </p:nvPr>
        </p:nvSpPr>
        <p:spPr/>
        <p:txBody>
          <a:bodyPr/>
          <a:lstStyle/>
          <a:p>
            <a:r>
              <a:rPr lang="en-US" dirty="0"/>
              <a:t>Steps Taken to Normalize [Data].[Make]</a:t>
            </a:r>
          </a:p>
        </p:txBody>
      </p:sp>
      <p:sp>
        <p:nvSpPr>
          <p:cNvPr id="3" name="Content Placeholder 2">
            <a:extLst>
              <a:ext uri="{FF2B5EF4-FFF2-40B4-BE49-F238E27FC236}">
                <a16:creationId xmlns:a16="http://schemas.microsoft.com/office/drawing/2014/main" id="{1DD19FFB-CA1C-42F1-A00B-83165A8C6B1E}"/>
              </a:ext>
            </a:extLst>
          </p:cNvPr>
          <p:cNvSpPr>
            <a:spLocks noGrp="1"/>
          </p:cNvSpPr>
          <p:nvPr>
            <p:ph idx="1"/>
          </p:nvPr>
        </p:nvSpPr>
        <p:spPr/>
        <p:txBody>
          <a:bodyPr/>
          <a:lstStyle/>
          <a:p>
            <a:r>
              <a:rPr lang="en-US" dirty="0"/>
              <a:t>Create </a:t>
            </a:r>
            <a:r>
              <a:rPr lang="en-US" dirty="0" err="1"/>
              <a:t>Data.NewMake</a:t>
            </a:r>
            <a:r>
              <a:rPr lang="en-US" dirty="0"/>
              <a:t>, insert relevant data from </a:t>
            </a:r>
            <a:r>
              <a:rPr lang="en-US" dirty="0" err="1"/>
              <a:t>Data.Make</a:t>
            </a:r>
            <a:r>
              <a:rPr lang="en-US" dirty="0"/>
              <a:t> into it</a:t>
            </a:r>
          </a:p>
          <a:p>
            <a:r>
              <a:rPr lang="en-US" dirty="0"/>
              <a:t>Remake </a:t>
            </a:r>
            <a:r>
              <a:rPr lang="en-US" dirty="0" err="1"/>
              <a:t>Data.Make</a:t>
            </a:r>
            <a:r>
              <a:rPr lang="en-US" dirty="0"/>
              <a:t>, shift data from </a:t>
            </a:r>
            <a:r>
              <a:rPr lang="en-US" dirty="0" err="1"/>
              <a:t>Data.Make</a:t>
            </a:r>
            <a:r>
              <a:rPr lang="en-US" dirty="0"/>
              <a:t> into it</a:t>
            </a:r>
          </a:p>
        </p:txBody>
      </p:sp>
    </p:spTree>
    <p:extLst>
      <p:ext uri="{BB962C8B-B14F-4D97-AF65-F5344CB8AC3E}">
        <p14:creationId xmlns:p14="http://schemas.microsoft.com/office/powerpoint/2010/main" val="321342806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AD6C-4B64-4D81-B3F5-0966155EEFAA}"/>
              </a:ext>
            </a:extLst>
          </p:cNvPr>
          <p:cNvSpPr>
            <a:spLocks noGrp="1"/>
          </p:cNvSpPr>
          <p:nvPr>
            <p:ph type="title"/>
          </p:nvPr>
        </p:nvSpPr>
        <p:spPr/>
        <p:txBody>
          <a:bodyPr>
            <a:normAutofit fontScale="90000"/>
          </a:bodyPr>
          <a:lstStyle/>
          <a:p>
            <a:r>
              <a:rPr lang="en-US" dirty="0"/>
              <a:t>Overall Columns Added/Removed/Modified to Normalize [Data].[Make]</a:t>
            </a:r>
          </a:p>
        </p:txBody>
      </p:sp>
      <p:sp>
        <p:nvSpPr>
          <p:cNvPr id="3" name="Content Placeholder 2">
            <a:extLst>
              <a:ext uri="{FF2B5EF4-FFF2-40B4-BE49-F238E27FC236}">
                <a16:creationId xmlns:a16="http://schemas.microsoft.com/office/drawing/2014/main" id="{392FFF4A-66C3-4BEF-8844-458D24F11410}"/>
              </a:ext>
            </a:extLst>
          </p:cNvPr>
          <p:cNvSpPr>
            <a:spLocks noGrp="1"/>
          </p:cNvSpPr>
          <p:nvPr>
            <p:ph idx="1"/>
          </p:nvPr>
        </p:nvSpPr>
        <p:spPr/>
        <p:txBody>
          <a:bodyPr/>
          <a:lstStyle/>
          <a:p>
            <a:r>
              <a:rPr lang="en-US" dirty="0"/>
              <a:t>Added Columns:</a:t>
            </a:r>
          </a:p>
          <a:p>
            <a:pPr lvl="1"/>
            <a:r>
              <a:rPr lang="en-US" dirty="0" err="1"/>
              <a:t>MakeCountryID</a:t>
            </a:r>
            <a:endParaRPr lang="en-US" dirty="0"/>
          </a:p>
          <a:p>
            <a:pPr lvl="2"/>
            <a:r>
              <a:rPr lang="en-US" dirty="0"/>
              <a:t>Reason: to reference </a:t>
            </a:r>
            <a:r>
              <a:rPr lang="en-US" dirty="0" err="1"/>
              <a:t>Data.Country</a:t>
            </a:r>
            <a:r>
              <a:rPr lang="en-US" dirty="0"/>
              <a:t> as a FK</a:t>
            </a:r>
          </a:p>
          <a:p>
            <a:endParaRPr lang="en-US" dirty="0"/>
          </a:p>
          <a:p>
            <a:r>
              <a:rPr lang="en-US" dirty="0"/>
              <a:t>Removed Columns:</a:t>
            </a:r>
          </a:p>
          <a:p>
            <a:pPr lvl="1"/>
            <a:r>
              <a:rPr lang="en-US" dirty="0" err="1"/>
              <a:t>MakeCountry</a:t>
            </a:r>
            <a:endParaRPr lang="en-US" dirty="0"/>
          </a:p>
          <a:p>
            <a:pPr lvl="2"/>
            <a:r>
              <a:rPr lang="en-US" dirty="0"/>
              <a:t>Reason: replaced with </a:t>
            </a:r>
            <a:r>
              <a:rPr lang="en-US" dirty="0" err="1"/>
              <a:t>MakeCountryID</a:t>
            </a:r>
            <a:r>
              <a:rPr lang="en-US" dirty="0"/>
              <a:t> to use as FK</a:t>
            </a:r>
          </a:p>
          <a:p>
            <a:endParaRPr lang="en-US" dirty="0"/>
          </a:p>
        </p:txBody>
      </p:sp>
    </p:spTree>
    <p:extLst>
      <p:ext uri="{BB962C8B-B14F-4D97-AF65-F5344CB8AC3E}">
        <p14:creationId xmlns:p14="http://schemas.microsoft.com/office/powerpoint/2010/main" val="10493201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[Data].[Make] Overview</a:t>
            </a:r>
          </a:p>
        </p:txBody>
      </p:sp>
      <p:pic>
        <p:nvPicPr>
          <p:cNvPr id="5" name="Content Placeholder 4">
            <a:extLst>
              <a:ext uri="{FF2B5EF4-FFF2-40B4-BE49-F238E27FC236}">
                <a16:creationId xmlns:a16="http://schemas.microsoft.com/office/drawing/2014/main" id="{37EDAD26-BE5D-4B11-9AF7-5C53531918C7}"/>
              </a:ext>
            </a:extLst>
          </p:cNvPr>
          <p:cNvPicPr>
            <a:picLocks noGrp="1" noChangeAspect="1"/>
          </p:cNvPicPr>
          <p:nvPr>
            <p:ph idx="1"/>
          </p:nvPr>
        </p:nvPicPr>
        <p:blipFill>
          <a:blip r:embed="rId2"/>
          <a:stretch>
            <a:fillRect/>
          </a:stretch>
        </p:blipFill>
        <p:spPr>
          <a:xfrm>
            <a:off x="2125259" y="2081428"/>
            <a:ext cx="7788315" cy="1493649"/>
          </a:xfrm>
        </p:spPr>
      </p:pic>
      <p:pic>
        <p:nvPicPr>
          <p:cNvPr id="7" name="Picture 6">
            <a:extLst>
              <a:ext uri="{FF2B5EF4-FFF2-40B4-BE49-F238E27FC236}">
                <a16:creationId xmlns:a16="http://schemas.microsoft.com/office/drawing/2014/main" id="{398DE47E-88AE-4BB9-8C13-44A391E25311}"/>
              </a:ext>
            </a:extLst>
          </p:cNvPr>
          <p:cNvPicPr>
            <a:picLocks noChangeAspect="1"/>
          </p:cNvPicPr>
          <p:nvPr/>
        </p:nvPicPr>
        <p:blipFill>
          <a:blip r:embed="rId3"/>
          <a:stretch>
            <a:fillRect/>
          </a:stretch>
        </p:blipFill>
        <p:spPr>
          <a:xfrm>
            <a:off x="677334" y="3575077"/>
            <a:ext cx="10684166" cy="2339543"/>
          </a:xfrm>
          <a:prstGeom prst="rect">
            <a:avLst/>
          </a:prstGeom>
        </p:spPr>
      </p:pic>
    </p:spTree>
    <p:extLst>
      <p:ext uri="{BB962C8B-B14F-4D97-AF65-F5344CB8AC3E}">
        <p14:creationId xmlns:p14="http://schemas.microsoft.com/office/powerpoint/2010/main" val="37034812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[Data].[Make]</a:t>
            </a:r>
          </a:p>
        </p:txBody>
      </p:sp>
      <p:sp>
        <p:nvSpPr>
          <p:cNvPr id="4" name="Text Placeholder 3">
            <a:extLst>
              <a:ext uri="{FF2B5EF4-FFF2-40B4-BE49-F238E27FC236}">
                <a16:creationId xmlns:a16="http://schemas.microsoft.com/office/drawing/2014/main" id="{E278AAF4-1615-488D-B4CB-35DB1E271B55}"/>
              </a:ext>
            </a:extLst>
          </p:cNvPr>
          <p:cNvSpPr>
            <a:spLocks noGrp="1"/>
          </p:cNvSpPr>
          <p:nvPr>
            <p:ph type="body" idx="1"/>
          </p:nvPr>
        </p:nvSpPr>
        <p:spPr/>
        <p:txBody>
          <a:bodyPr/>
          <a:lstStyle/>
          <a:p>
            <a:r>
              <a:rPr lang="en-US" dirty="0"/>
              <a:t>Insert into </a:t>
            </a:r>
            <a:r>
              <a:rPr lang="en-US" dirty="0" err="1"/>
              <a:t>Data.NewMake</a:t>
            </a:r>
            <a:endParaRPr lang="en-US" dirty="0"/>
          </a:p>
        </p:txBody>
      </p:sp>
      <p:pic>
        <p:nvPicPr>
          <p:cNvPr id="9" name="Content Placeholder 8">
            <a:extLst>
              <a:ext uri="{FF2B5EF4-FFF2-40B4-BE49-F238E27FC236}">
                <a16:creationId xmlns:a16="http://schemas.microsoft.com/office/drawing/2014/main" id="{814D87FE-8EA3-4176-8EB9-8A7013B5D820}"/>
              </a:ext>
            </a:extLst>
          </p:cNvPr>
          <p:cNvPicPr>
            <a:picLocks noGrp="1" noChangeAspect="1"/>
          </p:cNvPicPr>
          <p:nvPr>
            <p:ph sz="half" idx="2"/>
          </p:nvPr>
        </p:nvPicPr>
        <p:blipFill>
          <a:blip r:embed="rId2"/>
          <a:stretch>
            <a:fillRect/>
          </a:stretch>
        </p:blipFill>
        <p:spPr>
          <a:xfrm>
            <a:off x="411624" y="3009782"/>
            <a:ext cx="4449301" cy="2933818"/>
          </a:xfrm>
        </p:spPr>
      </p:pic>
      <p:sp>
        <p:nvSpPr>
          <p:cNvPr id="6" name="Text Placeholder 5">
            <a:extLst>
              <a:ext uri="{FF2B5EF4-FFF2-40B4-BE49-F238E27FC236}">
                <a16:creationId xmlns:a16="http://schemas.microsoft.com/office/drawing/2014/main" id="{1715DB10-8AE3-4DB2-9CA6-C47428E9077B}"/>
              </a:ext>
            </a:extLst>
          </p:cNvPr>
          <p:cNvSpPr>
            <a:spLocks noGrp="1"/>
          </p:cNvSpPr>
          <p:nvPr>
            <p:ph type="body" sz="quarter" idx="3"/>
          </p:nvPr>
        </p:nvSpPr>
        <p:spPr/>
        <p:txBody>
          <a:bodyPr/>
          <a:lstStyle/>
          <a:p>
            <a:r>
              <a:rPr lang="en-US" dirty="0"/>
              <a:t>Insert to remake </a:t>
            </a:r>
            <a:r>
              <a:rPr lang="en-US" dirty="0" err="1"/>
              <a:t>Data.Make</a:t>
            </a:r>
            <a:endParaRPr lang="en-US" dirty="0"/>
          </a:p>
        </p:txBody>
      </p:sp>
      <p:pic>
        <p:nvPicPr>
          <p:cNvPr id="11" name="Content Placeholder 10">
            <a:extLst>
              <a:ext uri="{FF2B5EF4-FFF2-40B4-BE49-F238E27FC236}">
                <a16:creationId xmlns:a16="http://schemas.microsoft.com/office/drawing/2014/main" id="{49AA6F8D-DDB7-4225-BEAF-F9CE3E31B2BD}"/>
              </a:ext>
            </a:extLst>
          </p:cNvPr>
          <p:cNvPicPr>
            <a:picLocks noGrp="1" noChangeAspect="1"/>
          </p:cNvPicPr>
          <p:nvPr>
            <p:ph sz="quarter" idx="4"/>
          </p:nvPr>
        </p:nvPicPr>
        <p:blipFill>
          <a:blip r:embed="rId3"/>
          <a:stretch>
            <a:fillRect/>
          </a:stretch>
        </p:blipFill>
        <p:spPr>
          <a:xfrm>
            <a:off x="6059350" y="2927792"/>
            <a:ext cx="2543453" cy="3015808"/>
          </a:xfrm>
        </p:spPr>
      </p:pic>
    </p:spTree>
    <p:extLst>
      <p:ext uri="{BB962C8B-B14F-4D97-AF65-F5344CB8AC3E}">
        <p14:creationId xmlns:p14="http://schemas.microsoft.com/office/powerpoint/2010/main" val="24892345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[Data].[Make]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PK_Make</a:t>
            </a:r>
            <a:r>
              <a:rPr lang="en-US" dirty="0"/>
              <a:t> on </a:t>
            </a:r>
            <a:r>
              <a:rPr lang="en-US" dirty="0" err="1"/>
              <a:t>MakeID</a:t>
            </a:r>
            <a:endParaRPr lang="en-US" dirty="0"/>
          </a:p>
          <a:p>
            <a:pPr lvl="1"/>
            <a:r>
              <a:rPr lang="en-US" dirty="0"/>
              <a:t>Because it’s a surrogate key</a:t>
            </a:r>
          </a:p>
          <a:p>
            <a:r>
              <a:rPr lang="en-US" dirty="0" err="1"/>
              <a:t>AK_MakeName</a:t>
            </a:r>
            <a:r>
              <a:rPr lang="en-US" dirty="0"/>
              <a:t> on </a:t>
            </a:r>
            <a:r>
              <a:rPr lang="en-US" dirty="0" err="1"/>
              <a:t>MakeName</a:t>
            </a:r>
            <a:endParaRPr lang="en-US" dirty="0"/>
          </a:p>
          <a:p>
            <a:pPr lvl="1"/>
            <a:r>
              <a:rPr lang="en-US" dirty="0"/>
              <a:t>To ensure uniqueness, as it does not make sense to have repeat make names, especially for legal reasons</a:t>
            </a:r>
          </a:p>
          <a:p>
            <a:r>
              <a:rPr lang="en-US" dirty="0" err="1"/>
              <a:t>FK_Make_Country</a:t>
            </a:r>
            <a:r>
              <a:rPr lang="en-US" dirty="0"/>
              <a:t> on </a:t>
            </a:r>
            <a:r>
              <a:rPr lang="en-US" dirty="0" err="1"/>
              <a:t>CountryID</a:t>
            </a:r>
            <a:endParaRPr lang="en-US" dirty="0"/>
          </a:p>
          <a:p>
            <a:pPr lvl="1"/>
            <a:r>
              <a:rPr lang="en-US" dirty="0"/>
              <a:t>To ensure referential integrity, doesn’t make sense to use countries that don’t exist in the database</a:t>
            </a:r>
          </a:p>
        </p:txBody>
      </p:sp>
    </p:spTree>
    <p:extLst>
      <p:ext uri="{BB962C8B-B14F-4D97-AF65-F5344CB8AC3E}">
        <p14:creationId xmlns:p14="http://schemas.microsoft.com/office/powerpoint/2010/main" val="18902417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[Data].[Make] Output</a:t>
            </a:r>
          </a:p>
        </p:txBody>
      </p:sp>
      <p:pic>
        <p:nvPicPr>
          <p:cNvPr id="5" name="Content Placeholder 4">
            <a:extLst>
              <a:ext uri="{FF2B5EF4-FFF2-40B4-BE49-F238E27FC236}">
                <a16:creationId xmlns:a16="http://schemas.microsoft.com/office/drawing/2014/main" id="{15E7D304-A6FE-418D-8DB7-2E9E6F514A8D}"/>
              </a:ext>
            </a:extLst>
          </p:cNvPr>
          <p:cNvPicPr>
            <a:picLocks noGrp="1" noChangeAspect="1"/>
          </p:cNvPicPr>
          <p:nvPr>
            <p:ph idx="1"/>
          </p:nvPr>
        </p:nvPicPr>
        <p:blipFill>
          <a:blip r:embed="rId2"/>
          <a:stretch>
            <a:fillRect/>
          </a:stretch>
        </p:blipFill>
        <p:spPr>
          <a:xfrm>
            <a:off x="2853665" y="2729587"/>
            <a:ext cx="4244708" cy="2743438"/>
          </a:xfrm>
        </p:spPr>
      </p:pic>
    </p:spTree>
    <p:extLst>
      <p:ext uri="{BB962C8B-B14F-4D97-AF65-F5344CB8AC3E}">
        <p14:creationId xmlns:p14="http://schemas.microsoft.com/office/powerpoint/2010/main" val="21317297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[Data].[PivotTable] Pre-Normalization</a:t>
            </a:r>
          </a:p>
        </p:txBody>
      </p:sp>
      <p:pic>
        <p:nvPicPr>
          <p:cNvPr id="6" name="Content Placeholder 5" descr="Table&#10;&#10;Description automatically generated">
            <a:extLst>
              <a:ext uri="{FF2B5EF4-FFF2-40B4-BE49-F238E27FC236}">
                <a16:creationId xmlns:a16="http://schemas.microsoft.com/office/drawing/2014/main" id="{E8F4151A-AF2E-4BA6-97D1-17DF8165A828}"/>
              </a:ext>
            </a:extLst>
          </p:cNvPr>
          <p:cNvPicPr>
            <a:picLocks noGrp="1" noChangeAspect="1"/>
          </p:cNvPicPr>
          <p:nvPr>
            <p:ph idx="1"/>
          </p:nvPr>
        </p:nvPicPr>
        <p:blipFill>
          <a:blip r:embed="rId2"/>
          <a:stretch>
            <a:fillRect/>
          </a:stretch>
        </p:blipFill>
        <p:spPr>
          <a:xfrm>
            <a:off x="2335460" y="3042034"/>
            <a:ext cx="5281118" cy="2118544"/>
          </a:xfrm>
          <a:prstGeom prst="rect">
            <a:avLst/>
          </a:prstGeom>
        </p:spPr>
      </p:pic>
    </p:spTree>
    <p:extLst>
      <p:ext uri="{BB962C8B-B14F-4D97-AF65-F5344CB8AC3E}">
        <p14:creationId xmlns:p14="http://schemas.microsoft.com/office/powerpoint/2010/main" val="41877324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[Data].[PivotTable] Pre-Normalization Output</a:t>
            </a:r>
          </a:p>
        </p:txBody>
      </p:sp>
      <p:pic>
        <p:nvPicPr>
          <p:cNvPr id="5" name="Content Placeholder 4">
            <a:extLst>
              <a:ext uri="{FF2B5EF4-FFF2-40B4-BE49-F238E27FC236}">
                <a16:creationId xmlns:a16="http://schemas.microsoft.com/office/drawing/2014/main" id="{0FE10A28-A3E4-486F-ACAF-D268D8B5307D}"/>
              </a:ext>
            </a:extLst>
          </p:cNvPr>
          <p:cNvPicPr>
            <a:picLocks noGrp="1" noChangeAspect="1"/>
          </p:cNvPicPr>
          <p:nvPr>
            <p:ph idx="1"/>
          </p:nvPr>
        </p:nvPicPr>
        <p:blipFill>
          <a:blip r:embed="rId2"/>
          <a:stretch>
            <a:fillRect/>
          </a:stretch>
        </p:blipFill>
        <p:spPr>
          <a:xfrm>
            <a:off x="3105147" y="3217310"/>
            <a:ext cx="3741744" cy="1767993"/>
          </a:xfrm>
        </p:spPr>
      </p:pic>
    </p:spTree>
    <p:extLst>
      <p:ext uri="{BB962C8B-B14F-4D97-AF65-F5344CB8AC3E}">
        <p14:creationId xmlns:p14="http://schemas.microsoft.com/office/powerpoint/2010/main" val="3467627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[Data].[PivotTable] Post-Normalization</a:t>
            </a:r>
          </a:p>
        </p:txBody>
      </p:sp>
      <p:pic>
        <p:nvPicPr>
          <p:cNvPr id="3" name="Content Placeholder 2">
            <a:extLst>
              <a:ext uri="{FF2B5EF4-FFF2-40B4-BE49-F238E27FC236}">
                <a16:creationId xmlns:a16="http://schemas.microsoft.com/office/drawing/2014/main" id="{9D4B395A-5071-48A2-8141-A0736CA44B43}"/>
              </a:ext>
            </a:extLst>
          </p:cNvPr>
          <p:cNvPicPr>
            <a:picLocks noGrp="1" noChangeAspect="1"/>
          </p:cNvPicPr>
          <p:nvPr>
            <p:ph idx="1"/>
          </p:nvPr>
        </p:nvPicPr>
        <p:blipFill>
          <a:blip r:embed="rId2"/>
          <a:stretch>
            <a:fillRect/>
          </a:stretch>
        </p:blipFill>
        <p:spPr>
          <a:xfrm>
            <a:off x="2030634" y="2668622"/>
            <a:ext cx="5890770" cy="2865368"/>
          </a:xfrm>
        </p:spPr>
      </p:pic>
    </p:spTree>
    <p:extLst>
      <p:ext uri="{BB962C8B-B14F-4D97-AF65-F5344CB8AC3E}">
        <p14:creationId xmlns:p14="http://schemas.microsoft.com/office/powerpoint/2010/main" val="2541893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6A5D-ADF0-492C-BBF6-BF7D9BF51A23}"/>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02B3CCF0-31ED-4794-BEE1-FE70A5B1D586}"/>
              </a:ext>
            </a:extLst>
          </p:cNvPr>
          <p:cNvSpPr>
            <a:spLocks noGrp="1"/>
          </p:cNvSpPr>
          <p:nvPr>
            <p:ph idx="1"/>
          </p:nvPr>
        </p:nvSpPr>
        <p:spPr/>
        <p:txBody>
          <a:bodyPr/>
          <a:lstStyle/>
          <a:p>
            <a:r>
              <a:rPr lang="en-US" dirty="0"/>
              <a:t>This section of the presentation will show aspects of project management, it will include:</a:t>
            </a:r>
          </a:p>
          <a:p>
            <a:pPr lvl="1"/>
            <a:r>
              <a:rPr lang="en-US" dirty="0"/>
              <a:t>The project plan</a:t>
            </a:r>
          </a:p>
          <a:p>
            <a:pPr lvl="2"/>
            <a:r>
              <a:rPr lang="en-US" dirty="0"/>
              <a:t>3 stages:</a:t>
            </a:r>
          </a:p>
          <a:p>
            <a:pPr lvl="3"/>
            <a:r>
              <a:rPr lang="en-US" dirty="0"/>
              <a:t>1) Planning Phase</a:t>
            </a:r>
          </a:p>
          <a:p>
            <a:pPr lvl="3"/>
            <a:r>
              <a:rPr lang="en-US" dirty="0"/>
              <a:t>2) Implementation Phase</a:t>
            </a:r>
          </a:p>
          <a:p>
            <a:pPr lvl="3"/>
            <a:r>
              <a:rPr lang="en-US" dirty="0"/>
              <a:t>3) Presentation Phase</a:t>
            </a:r>
          </a:p>
          <a:p>
            <a:pPr lvl="1"/>
            <a:r>
              <a:rPr lang="en-US" dirty="0"/>
              <a:t>Briefly speak of how the group assisted each other</a:t>
            </a:r>
          </a:p>
          <a:p>
            <a:pPr lvl="1"/>
            <a:r>
              <a:rPr lang="en-US" dirty="0"/>
              <a:t>Briefly speak about how </a:t>
            </a:r>
            <a:r>
              <a:rPr lang="en-US" dirty="0" err="1"/>
              <a:t>RedGate</a:t>
            </a:r>
            <a:r>
              <a:rPr lang="en-US" dirty="0"/>
              <a:t> toolbelt helped us during the project</a:t>
            </a:r>
          </a:p>
          <a:p>
            <a:pPr lvl="1"/>
            <a:r>
              <a:rPr lang="en-US" dirty="0"/>
              <a:t>Screenshots of all to-do lists by member</a:t>
            </a:r>
          </a:p>
          <a:p>
            <a:pPr lvl="1"/>
            <a:r>
              <a:rPr lang="en-US" dirty="0"/>
              <a:t>Screenshot of Gannt chart</a:t>
            </a:r>
          </a:p>
        </p:txBody>
      </p:sp>
    </p:spTree>
    <p:extLst>
      <p:ext uri="{BB962C8B-B14F-4D97-AF65-F5344CB8AC3E}">
        <p14:creationId xmlns:p14="http://schemas.microsoft.com/office/powerpoint/2010/main" val="153293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3C6219-A6C2-40E2-B40D-2FC0424C12E3}"/>
              </a:ext>
            </a:extLst>
          </p:cNvPr>
          <p:cNvSpPr>
            <a:spLocks noGrp="1"/>
          </p:cNvSpPr>
          <p:nvPr>
            <p:ph type="title"/>
          </p:nvPr>
        </p:nvSpPr>
        <p:spPr/>
        <p:txBody>
          <a:bodyPr/>
          <a:lstStyle/>
          <a:p>
            <a:r>
              <a:rPr lang="en-US" dirty="0"/>
              <a:t>To-Do List and Gannt Chart</a:t>
            </a:r>
          </a:p>
        </p:txBody>
      </p:sp>
    </p:spTree>
    <p:extLst>
      <p:ext uri="{BB962C8B-B14F-4D97-AF65-F5344CB8AC3E}">
        <p14:creationId xmlns:p14="http://schemas.microsoft.com/office/powerpoint/2010/main" val="52602424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[Data].[PivotTable] Post-Normalization FK Relationships (Referenced Tables)</a:t>
            </a:r>
          </a:p>
        </p:txBody>
      </p:sp>
      <p:pic>
        <p:nvPicPr>
          <p:cNvPr id="3" name="Content Placeholder 2">
            <a:extLst>
              <a:ext uri="{FF2B5EF4-FFF2-40B4-BE49-F238E27FC236}">
                <a16:creationId xmlns:a16="http://schemas.microsoft.com/office/drawing/2014/main" id="{6DB10980-01CB-467C-B9A0-2A76C3E7D663}"/>
              </a:ext>
            </a:extLst>
          </p:cNvPr>
          <p:cNvPicPr>
            <a:picLocks noGrp="1" noChangeAspect="1"/>
          </p:cNvPicPr>
          <p:nvPr>
            <p:ph idx="1"/>
          </p:nvPr>
        </p:nvPicPr>
        <p:blipFill>
          <a:blip r:embed="rId2"/>
          <a:stretch>
            <a:fillRect/>
          </a:stretch>
        </p:blipFill>
        <p:spPr>
          <a:xfrm>
            <a:off x="3501421" y="2321882"/>
            <a:ext cx="2949196" cy="3558848"/>
          </a:xfrm>
        </p:spPr>
      </p:pic>
    </p:spTree>
    <p:extLst>
      <p:ext uri="{BB962C8B-B14F-4D97-AF65-F5344CB8AC3E}">
        <p14:creationId xmlns:p14="http://schemas.microsoft.com/office/powerpoint/2010/main" val="19372901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F163-3771-4095-A56F-729FDD5CB978}"/>
              </a:ext>
            </a:extLst>
          </p:cNvPr>
          <p:cNvSpPr>
            <a:spLocks noGrp="1"/>
          </p:cNvSpPr>
          <p:nvPr>
            <p:ph type="title"/>
          </p:nvPr>
        </p:nvSpPr>
        <p:spPr/>
        <p:txBody>
          <a:bodyPr/>
          <a:lstStyle/>
          <a:p>
            <a:r>
              <a:rPr lang="en-US" dirty="0"/>
              <a:t>Steps Taken to Normalize [Data].[PivotTable]</a:t>
            </a:r>
          </a:p>
        </p:txBody>
      </p:sp>
      <p:sp>
        <p:nvSpPr>
          <p:cNvPr id="3" name="Content Placeholder 2">
            <a:extLst>
              <a:ext uri="{FF2B5EF4-FFF2-40B4-BE49-F238E27FC236}">
                <a16:creationId xmlns:a16="http://schemas.microsoft.com/office/drawing/2014/main" id="{1DD19FFB-CA1C-42F1-A00B-83165A8C6B1E}"/>
              </a:ext>
            </a:extLst>
          </p:cNvPr>
          <p:cNvSpPr>
            <a:spLocks noGrp="1"/>
          </p:cNvSpPr>
          <p:nvPr>
            <p:ph idx="1"/>
          </p:nvPr>
        </p:nvSpPr>
        <p:spPr/>
        <p:txBody>
          <a:bodyPr/>
          <a:lstStyle/>
          <a:p>
            <a:r>
              <a:rPr lang="en-US" dirty="0"/>
              <a:t>Create </a:t>
            </a:r>
            <a:r>
              <a:rPr lang="en-US" dirty="0" err="1"/>
              <a:t>Data.NewPivotTAble</a:t>
            </a:r>
            <a:r>
              <a:rPr lang="en-US" dirty="0"/>
              <a:t>, insert relevant data from </a:t>
            </a:r>
            <a:r>
              <a:rPr lang="en-US" dirty="0" err="1"/>
              <a:t>Data.PivotTable</a:t>
            </a:r>
            <a:r>
              <a:rPr lang="en-US" dirty="0"/>
              <a:t> into it</a:t>
            </a:r>
          </a:p>
          <a:p>
            <a:r>
              <a:rPr lang="en-US" dirty="0"/>
              <a:t>Remake </a:t>
            </a:r>
            <a:r>
              <a:rPr lang="en-US" dirty="0" err="1"/>
              <a:t>Data.PivotTable</a:t>
            </a:r>
            <a:r>
              <a:rPr lang="en-US" dirty="0"/>
              <a:t>, shift data from </a:t>
            </a:r>
            <a:r>
              <a:rPr lang="en-US" dirty="0" err="1"/>
              <a:t>Data.PivotTable</a:t>
            </a:r>
            <a:r>
              <a:rPr lang="en-US" dirty="0"/>
              <a:t> into it</a:t>
            </a:r>
          </a:p>
        </p:txBody>
      </p:sp>
    </p:spTree>
    <p:extLst>
      <p:ext uri="{BB962C8B-B14F-4D97-AF65-F5344CB8AC3E}">
        <p14:creationId xmlns:p14="http://schemas.microsoft.com/office/powerpoint/2010/main" val="20985306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[Data].[PivotTable] Overview</a:t>
            </a:r>
          </a:p>
        </p:txBody>
      </p:sp>
      <p:pic>
        <p:nvPicPr>
          <p:cNvPr id="5" name="Content Placeholder 4">
            <a:extLst>
              <a:ext uri="{FF2B5EF4-FFF2-40B4-BE49-F238E27FC236}">
                <a16:creationId xmlns:a16="http://schemas.microsoft.com/office/drawing/2014/main" id="{2DC52B47-75F5-4F00-AB61-071AFDCED3B8}"/>
              </a:ext>
            </a:extLst>
          </p:cNvPr>
          <p:cNvPicPr>
            <a:picLocks noGrp="1" noChangeAspect="1"/>
          </p:cNvPicPr>
          <p:nvPr>
            <p:ph idx="1"/>
          </p:nvPr>
        </p:nvPicPr>
        <p:blipFill>
          <a:blip r:embed="rId2"/>
          <a:stretch>
            <a:fillRect/>
          </a:stretch>
        </p:blipFill>
        <p:spPr>
          <a:xfrm>
            <a:off x="1883796" y="1999119"/>
            <a:ext cx="7856901" cy="1844200"/>
          </a:xfrm>
        </p:spPr>
      </p:pic>
      <p:pic>
        <p:nvPicPr>
          <p:cNvPr id="7" name="Picture 6">
            <a:extLst>
              <a:ext uri="{FF2B5EF4-FFF2-40B4-BE49-F238E27FC236}">
                <a16:creationId xmlns:a16="http://schemas.microsoft.com/office/drawing/2014/main" id="{C80B1339-2858-43B3-B9D5-C3D6BB8051B3}"/>
              </a:ext>
            </a:extLst>
          </p:cNvPr>
          <p:cNvPicPr>
            <a:picLocks noChangeAspect="1"/>
          </p:cNvPicPr>
          <p:nvPr/>
        </p:nvPicPr>
        <p:blipFill>
          <a:blip r:embed="rId3"/>
          <a:stretch>
            <a:fillRect/>
          </a:stretch>
        </p:blipFill>
        <p:spPr>
          <a:xfrm>
            <a:off x="647228" y="3912039"/>
            <a:ext cx="10897544" cy="2385267"/>
          </a:xfrm>
          <a:prstGeom prst="rect">
            <a:avLst/>
          </a:prstGeom>
        </p:spPr>
      </p:pic>
    </p:spTree>
    <p:extLst>
      <p:ext uri="{BB962C8B-B14F-4D97-AF65-F5344CB8AC3E}">
        <p14:creationId xmlns:p14="http://schemas.microsoft.com/office/powerpoint/2010/main" val="15163348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[Data].[PivotTable]</a:t>
            </a:r>
          </a:p>
        </p:txBody>
      </p:sp>
      <p:sp>
        <p:nvSpPr>
          <p:cNvPr id="4" name="Text Placeholder 3">
            <a:extLst>
              <a:ext uri="{FF2B5EF4-FFF2-40B4-BE49-F238E27FC236}">
                <a16:creationId xmlns:a16="http://schemas.microsoft.com/office/drawing/2014/main" id="{A70EC658-CFB5-4BCE-BA86-3BE0ABF22E90}"/>
              </a:ext>
            </a:extLst>
          </p:cNvPr>
          <p:cNvSpPr>
            <a:spLocks noGrp="1"/>
          </p:cNvSpPr>
          <p:nvPr>
            <p:ph type="body" idx="1"/>
          </p:nvPr>
        </p:nvSpPr>
        <p:spPr/>
        <p:txBody>
          <a:bodyPr/>
          <a:lstStyle/>
          <a:p>
            <a:r>
              <a:rPr lang="en-US" sz="2200" dirty="0"/>
              <a:t>Insert into </a:t>
            </a:r>
            <a:r>
              <a:rPr lang="en-US" sz="2200" dirty="0" err="1"/>
              <a:t>Data.NewPivotTable</a:t>
            </a:r>
            <a:endParaRPr lang="en-US" sz="2200" dirty="0"/>
          </a:p>
        </p:txBody>
      </p:sp>
      <p:pic>
        <p:nvPicPr>
          <p:cNvPr id="9" name="Content Placeholder 8">
            <a:extLst>
              <a:ext uri="{FF2B5EF4-FFF2-40B4-BE49-F238E27FC236}">
                <a16:creationId xmlns:a16="http://schemas.microsoft.com/office/drawing/2014/main" id="{66646AF8-1D41-445C-B380-B0594F279E8B}"/>
              </a:ext>
            </a:extLst>
          </p:cNvPr>
          <p:cNvPicPr>
            <a:picLocks noGrp="1" noChangeAspect="1"/>
          </p:cNvPicPr>
          <p:nvPr>
            <p:ph sz="half" idx="2"/>
          </p:nvPr>
        </p:nvPicPr>
        <p:blipFill>
          <a:blip r:embed="rId2"/>
          <a:stretch>
            <a:fillRect/>
          </a:stretch>
        </p:blipFill>
        <p:spPr>
          <a:xfrm>
            <a:off x="1507380" y="3067253"/>
            <a:ext cx="2522439" cy="2644369"/>
          </a:xfrm>
        </p:spPr>
      </p:pic>
      <p:sp>
        <p:nvSpPr>
          <p:cNvPr id="6" name="Text Placeholder 5">
            <a:extLst>
              <a:ext uri="{FF2B5EF4-FFF2-40B4-BE49-F238E27FC236}">
                <a16:creationId xmlns:a16="http://schemas.microsoft.com/office/drawing/2014/main" id="{FB128333-249B-4E0C-BF18-80CF11F2B838}"/>
              </a:ext>
            </a:extLst>
          </p:cNvPr>
          <p:cNvSpPr>
            <a:spLocks noGrp="1"/>
          </p:cNvSpPr>
          <p:nvPr>
            <p:ph type="body" sz="quarter" idx="3"/>
          </p:nvPr>
        </p:nvSpPr>
        <p:spPr/>
        <p:txBody>
          <a:bodyPr/>
          <a:lstStyle/>
          <a:p>
            <a:r>
              <a:rPr lang="en-US" sz="2000" dirty="0"/>
              <a:t>Insert to remake </a:t>
            </a:r>
            <a:r>
              <a:rPr lang="en-US" sz="2000" dirty="0" err="1"/>
              <a:t>Data.PivotTable</a:t>
            </a:r>
            <a:endParaRPr lang="en-US" sz="2000" dirty="0"/>
          </a:p>
        </p:txBody>
      </p:sp>
      <p:pic>
        <p:nvPicPr>
          <p:cNvPr id="11" name="Content Placeholder 10">
            <a:extLst>
              <a:ext uri="{FF2B5EF4-FFF2-40B4-BE49-F238E27FC236}">
                <a16:creationId xmlns:a16="http://schemas.microsoft.com/office/drawing/2014/main" id="{DD446057-6831-498C-9D7E-CEC2AF51F815}"/>
              </a:ext>
            </a:extLst>
          </p:cNvPr>
          <p:cNvPicPr>
            <a:picLocks noGrp="1" noChangeAspect="1"/>
          </p:cNvPicPr>
          <p:nvPr>
            <p:ph sz="quarter" idx="4"/>
          </p:nvPr>
        </p:nvPicPr>
        <p:blipFill>
          <a:blip r:embed="rId3"/>
          <a:stretch>
            <a:fillRect/>
          </a:stretch>
        </p:blipFill>
        <p:spPr>
          <a:xfrm>
            <a:off x="6087491" y="2743375"/>
            <a:ext cx="2187130" cy="3292125"/>
          </a:xfrm>
        </p:spPr>
      </p:pic>
    </p:spTree>
    <p:extLst>
      <p:ext uri="{BB962C8B-B14F-4D97-AF65-F5344CB8AC3E}">
        <p14:creationId xmlns:p14="http://schemas.microsoft.com/office/powerpoint/2010/main" val="23739884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[Data].[PivotTable]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PK_PivotTable</a:t>
            </a:r>
            <a:r>
              <a:rPr lang="en-US" dirty="0"/>
              <a:t> on Color</a:t>
            </a:r>
          </a:p>
          <a:p>
            <a:pPr lvl="1"/>
            <a:r>
              <a:rPr lang="en-US" dirty="0"/>
              <a:t>Because each color is meant to be unique, as it is tracking how much made per year per stock color</a:t>
            </a:r>
          </a:p>
          <a:p>
            <a:r>
              <a:rPr lang="en-US" dirty="0" err="1"/>
              <a:t>FK_PivotTable_StockColor</a:t>
            </a:r>
            <a:r>
              <a:rPr lang="en-US" dirty="0"/>
              <a:t> on Color</a:t>
            </a:r>
          </a:p>
          <a:p>
            <a:pPr lvl="1"/>
            <a:r>
              <a:rPr lang="en-US" dirty="0"/>
              <a:t>To ensure referential integrity and to ensure all primary keys of </a:t>
            </a:r>
            <a:r>
              <a:rPr lang="en-US" dirty="0" err="1"/>
              <a:t>Data.PivotTable</a:t>
            </a:r>
            <a:r>
              <a:rPr lang="en-US" dirty="0"/>
              <a:t> is valid, because it does not make sense to allow the tracking of sales of a color for colors not in the database</a:t>
            </a:r>
          </a:p>
        </p:txBody>
      </p:sp>
    </p:spTree>
    <p:extLst>
      <p:ext uri="{BB962C8B-B14F-4D97-AF65-F5344CB8AC3E}">
        <p14:creationId xmlns:p14="http://schemas.microsoft.com/office/powerpoint/2010/main" val="676611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BA9-E490-480F-9E5E-FC92BC010A3C}"/>
              </a:ext>
            </a:extLst>
          </p:cNvPr>
          <p:cNvSpPr>
            <a:spLocks noGrp="1"/>
          </p:cNvSpPr>
          <p:nvPr>
            <p:ph type="title"/>
          </p:nvPr>
        </p:nvSpPr>
        <p:spPr/>
        <p:txBody>
          <a:bodyPr/>
          <a:lstStyle/>
          <a:p>
            <a:r>
              <a:rPr lang="en-US" dirty="0"/>
              <a:t>[Data].[PivotTable] Check and Default Constraints</a:t>
            </a:r>
          </a:p>
        </p:txBody>
      </p:sp>
      <p:sp>
        <p:nvSpPr>
          <p:cNvPr id="3" name="Content Placeholder 2">
            <a:extLst>
              <a:ext uri="{FF2B5EF4-FFF2-40B4-BE49-F238E27FC236}">
                <a16:creationId xmlns:a16="http://schemas.microsoft.com/office/drawing/2014/main" id="{1F0E3E9A-94D1-4827-8B6B-FCFC5864C35B}"/>
              </a:ext>
            </a:extLst>
          </p:cNvPr>
          <p:cNvSpPr>
            <a:spLocks noGrp="1"/>
          </p:cNvSpPr>
          <p:nvPr>
            <p:ph idx="1"/>
          </p:nvPr>
        </p:nvSpPr>
        <p:spPr/>
        <p:txBody>
          <a:bodyPr/>
          <a:lstStyle/>
          <a:p>
            <a:r>
              <a:rPr lang="en-US" dirty="0"/>
              <a:t>CK_PivotTable_2015</a:t>
            </a:r>
          </a:p>
          <a:p>
            <a:pPr lvl="1"/>
            <a:r>
              <a:rPr lang="en-US" dirty="0"/>
              <a:t>Check Constraint: ([2015]&gt;=(0))</a:t>
            </a:r>
          </a:p>
          <a:p>
            <a:r>
              <a:rPr lang="en-US" dirty="0"/>
              <a:t>CK_PivotTable_2016</a:t>
            </a:r>
          </a:p>
          <a:p>
            <a:pPr lvl="1"/>
            <a:r>
              <a:rPr lang="en-US" dirty="0"/>
              <a:t>Check Constraint: ([2016]&gt;=(0))</a:t>
            </a:r>
          </a:p>
          <a:p>
            <a:r>
              <a:rPr lang="en-US" dirty="0"/>
              <a:t>CK_PivotTable_2017</a:t>
            </a:r>
          </a:p>
          <a:p>
            <a:pPr lvl="1"/>
            <a:r>
              <a:rPr lang="en-US" dirty="0"/>
              <a:t>Check Constraint: ([2017]&gt;=(0))</a:t>
            </a:r>
          </a:p>
          <a:p>
            <a:r>
              <a:rPr lang="en-US" dirty="0"/>
              <a:t>CK_PivotTable_2018</a:t>
            </a:r>
          </a:p>
          <a:p>
            <a:pPr lvl="1"/>
            <a:r>
              <a:rPr lang="en-US" dirty="0"/>
              <a:t>Check Constraint: ([2018]&gt;=(0))</a:t>
            </a:r>
          </a:p>
          <a:p>
            <a:pPr lvl="2"/>
            <a:r>
              <a:rPr lang="en-US" dirty="0"/>
              <a:t>Reason for these because it doesn’t make sense for total revenue to be negative</a:t>
            </a:r>
          </a:p>
        </p:txBody>
      </p:sp>
    </p:spTree>
    <p:extLst>
      <p:ext uri="{BB962C8B-B14F-4D97-AF65-F5344CB8AC3E}">
        <p14:creationId xmlns:p14="http://schemas.microsoft.com/office/powerpoint/2010/main" val="77608621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[Data].[PivotTable] Output</a:t>
            </a:r>
          </a:p>
        </p:txBody>
      </p:sp>
      <p:pic>
        <p:nvPicPr>
          <p:cNvPr id="5" name="Content Placeholder 4">
            <a:extLst>
              <a:ext uri="{FF2B5EF4-FFF2-40B4-BE49-F238E27FC236}">
                <a16:creationId xmlns:a16="http://schemas.microsoft.com/office/drawing/2014/main" id="{03B3A211-49B2-4097-AE01-0B2D2D9D0154}"/>
              </a:ext>
            </a:extLst>
          </p:cNvPr>
          <p:cNvPicPr>
            <a:picLocks noGrp="1" noChangeAspect="1"/>
          </p:cNvPicPr>
          <p:nvPr>
            <p:ph idx="1"/>
          </p:nvPr>
        </p:nvPicPr>
        <p:blipFill>
          <a:blip r:embed="rId2"/>
          <a:stretch>
            <a:fillRect/>
          </a:stretch>
        </p:blipFill>
        <p:spPr>
          <a:xfrm>
            <a:off x="1828686" y="3217310"/>
            <a:ext cx="6294665" cy="1767993"/>
          </a:xfrm>
        </p:spPr>
      </p:pic>
    </p:spTree>
    <p:extLst>
      <p:ext uri="{BB962C8B-B14F-4D97-AF65-F5344CB8AC3E}">
        <p14:creationId xmlns:p14="http://schemas.microsoft.com/office/powerpoint/2010/main" val="23182538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1FC32-A5D9-4E47-B76E-2040B06C077E}"/>
              </a:ext>
            </a:extLst>
          </p:cNvPr>
          <p:cNvSpPr>
            <a:spLocks noGrp="1"/>
          </p:cNvSpPr>
          <p:nvPr>
            <p:ph type="title"/>
          </p:nvPr>
        </p:nvSpPr>
        <p:spPr/>
        <p:txBody>
          <a:bodyPr>
            <a:normAutofit fontScale="90000"/>
          </a:bodyPr>
          <a:lstStyle/>
          <a:p>
            <a:r>
              <a:rPr lang="en-US" dirty="0"/>
              <a:t>Conversion of non-Data Schema Tables into Views/Functions Where Applicable </a:t>
            </a:r>
          </a:p>
        </p:txBody>
      </p:sp>
    </p:spTree>
    <p:extLst>
      <p:ext uri="{BB962C8B-B14F-4D97-AF65-F5344CB8AC3E}">
        <p14:creationId xmlns:p14="http://schemas.microsoft.com/office/powerpoint/2010/main" val="2848847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78D1-5B72-4183-901C-D2090C6A7D1C}"/>
              </a:ext>
            </a:extLst>
          </p:cNvPr>
          <p:cNvSpPr>
            <a:spLocks noGrp="1"/>
          </p:cNvSpPr>
          <p:nvPr>
            <p:ph type="title"/>
          </p:nvPr>
        </p:nvSpPr>
        <p:spPr/>
        <p:txBody>
          <a:bodyPr/>
          <a:lstStyle/>
          <a:p>
            <a:r>
              <a:rPr lang="en-US" dirty="0"/>
              <a:t>Timothy </a:t>
            </a:r>
            <a:r>
              <a:rPr lang="en-US" dirty="0" err="1"/>
              <a:t>Dakis</a:t>
            </a:r>
            <a:r>
              <a:rPr lang="en-US" dirty="0"/>
              <a:t>’ Conversions</a:t>
            </a:r>
          </a:p>
        </p:txBody>
      </p:sp>
      <p:sp>
        <p:nvSpPr>
          <p:cNvPr id="3" name="Text Placeholder 2">
            <a:extLst>
              <a:ext uri="{FF2B5EF4-FFF2-40B4-BE49-F238E27FC236}">
                <a16:creationId xmlns:a16="http://schemas.microsoft.com/office/drawing/2014/main" id="{9983AC99-5DED-4EF5-B705-606802D5275D}"/>
              </a:ext>
            </a:extLst>
          </p:cNvPr>
          <p:cNvSpPr>
            <a:spLocks noGrp="1"/>
          </p:cNvSpPr>
          <p:nvPr>
            <p:ph type="body" idx="1"/>
          </p:nvPr>
        </p:nvSpPr>
        <p:spPr>
          <a:xfrm>
            <a:off x="677335" y="4527448"/>
            <a:ext cx="8596668" cy="2223548"/>
          </a:xfrm>
        </p:spPr>
        <p:txBody>
          <a:bodyPr>
            <a:normAutofit fontScale="77500" lnSpcReduction="20000"/>
          </a:bodyPr>
          <a:lstStyle/>
          <a:p>
            <a:r>
              <a:rPr lang="en-US" dirty="0"/>
              <a:t>Tables:</a:t>
            </a:r>
          </a:p>
          <a:p>
            <a:pPr marL="457200" indent="-457200">
              <a:buAutoNum type="arabicParenR"/>
            </a:pPr>
            <a:r>
              <a:rPr lang="en-US" dirty="0"/>
              <a:t>[Reference].[Budget]</a:t>
            </a:r>
          </a:p>
          <a:p>
            <a:pPr marL="457200" indent="-457200">
              <a:buAutoNum type="arabicParenR"/>
            </a:pPr>
            <a:r>
              <a:rPr lang="en-US" dirty="0"/>
              <a:t>[Reference].[Forex]</a:t>
            </a:r>
          </a:p>
          <a:p>
            <a:pPr marL="457200" indent="-457200">
              <a:buAutoNum type="arabicParenR"/>
            </a:pPr>
            <a:r>
              <a:rPr lang="en-US" dirty="0"/>
              <a:t>[Reference].[</a:t>
            </a:r>
            <a:r>
              <a:rPr lang="en-US" dirty="0" err="1"/>
              <a:t>SalesBudgets</a:t>
            </a:r>
            <a:r>
              <a:rPr lang="en-US" dirty="0"/>
              <a:t>]</a:t>
            </a:r>
          </a:p>
          <a:p>
            <a:pPr marL="457200" indent="-457200">
              <a:buAutoNum type="arabicParenR"/>
            </a:pPr>
            <a:r>
              <a:rPr lang="en-US" dirty="0"/>
              <a:t>[Reference].[</a:t>
            </a:r>
            <a:r>
              <a:rPr lang="en-US" dirty="0" err="1"/>
              <a:t>SalesCategory</a:t>
            </a:r>
            <a:r>
              <a:rPr lang="en-US" dirty="0"/>
              <a:t>]</a:t>
            </a:r>
          </a:p>
          <a:p>
            <a:pPr marL="457200" indent="-457200">
              <a:buAutoNum type="arabicParenR"/>
            </a:pPr>
            <a:r>
              <a:rPr lang="en-US" dirty="0"/>
              <a:t>[Reference].[Staff]</a:t>
            </a:r>
          </a:p>
          <a:p>
            <a:pPr marL="457200" indent="-457200">
              <a:buAutoNum type="arabicParenR"/>
            </a:pPr>
            <a:r>
              <a:rPr lang="en-US" dirty="0"/>
              <a:t>[Reference].[</a:t>
            </a:r>
            <a:r>
              <a:rPr lang="en-US" dirty="0" err="1"/>
              <a:t>StaffHierarchy</a:t>
            </a:r>
            <a:r>
              <a:rPr lang="en-US" dirty="0"/>
              <a:t>]</a:t>
            </a:r>
          </a:p>
        </p:txBody>
      </p:sp>
    </p:spTree>
    <p:extLst>
      <p:ext uri="{BB962C8B-B14F-4D97-AF65-F5344CB8AC3E}">
        <p14:creationId xmlns:p14="http://schemas.microsoft.com/office/powerpoint/2010/main" val="21681841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C0FFF5-0C5A-4F32-B257-87C41448C422}"/>
              </a:ext>
            </a:extLst>
          </p:cNvPr>
          <p:cNvSpPr>
            <a:spLocks noGrp="1"/>
          </p:cNvSpPr>
          <p:nvPr>
            <p:ph type="title"/>
          </p:nvPr>
        </p:nvSpPr>
        <p:spPr/>
        <p:txBody>
          <a:bodyPr/>
          <a:lstStyle/>
          <a:p>
            <a:r>
              <a:rPr lang="en-US" dirty="0"/>
              <a:t>Tables Before Updating Them</a:t>
            </a:r>
            <a:br>
              <a:rPr lang="en-US" dirty="0"/>
            </a:br>
            <a:r>
              <a:rPr lang="en-US" dirty="0"/>
              <a:t>(None could be converted)</a:t>
            </a:r>
          </a:p>
        </p:txBody>
      </p:sp>
      <p:pic>
        <p:nvPicPr>
          <p:cNvPr id="4098" name="Picture 2">
            <a:extLst>
              <a:ext uri="{FF2B5EF4-FFF2-40B4-BE49-F238E27FC236}">
                <a16:creationId xmlns:a16="http://schemas.microsoft.com/office/drawing/2014/main" id="{01C16ABF-1577-4650-99A3-4AB67E50F7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9376" y="2160588"/>
            <a:ext cx="6013286"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51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lstStyle/>
          <a:p>
            <a:r>
              <a:rPr lang="en-US" dirty="0"/>
              <a:t>To-Do List For Timothy </a:t>
            </a:r>
            <a:r>
              <a:rPr lang="en-US" dirty="0" err="1"/>
              <a:t>Dakis</a:t>
            </a:r>
            <a:br>
              <a:rPr lang="en-US" dirty="0"/>
            </a:br>
            <a:endParaRPr lang="en-US" dirty="0"/>
          </a:p>
        </p:txBody>
      </p:sp>
      <p:pic>
        <p:nvPicPr>
          <p:cNvPr id="5" name="Content Placeholder 4">
            <a:extLst>
              <a:ext uri="{FF2B5EF4-FFF2-40B4-BE49-F238E27FC236}">
                <a16:creationId xmlns:a16="http://schemas.microsoft.com/office/drawing/2014/main" id="{7C842172-2B47-4520-8F36-0C2D29CFAB91}"/>
              </a:ext>
            </a:extLst>
          </p:cNvPr>
          <p:cNvPicPr>
            <a:picLocks noGrp="1" noChangeAspect="1"/>
          </p:cNvPicPr>
          <p:nvPr>
            <p:ph idx="1"/>
          </p:nvPr>
        </p:nvPicPr>
        <p:blipFill>
          <a:blip r:embed="rId2"/>
          <a:stretch>
            <a:fillRect/>
          </a:stretch>
        </p:blipFill>
        <p:spPr>
          <a:xfrm>
            <a:off x="337394" y="2103948"/>
            <a:ext cx="11483625" cy="4296852"/>
          </a:xfrm>
        </p:spPr>
      </p:pic>
    </p:spTree>
    <p:extLst>
      <p:ext uri="{BB962C8B-B14F-4D97-AF65-F5344CB8AC3E}">
        <p14:creationId xmlns:p14="http://schemas.microsoft.com/office/powerpoint/2010/main" val="100490531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0545-8F77-40AA-8CE9-EA654C748F12}"/>
              </a:ext>
            </a:extLst>
          </p:cNvPr>
          <p:cNvSpPr>
            <a:spLocks noGrp="1"/>
          </p:cNvSpPr>
          <p:nvPr>
            <p:ph type="title"/>
          </p:nvPr>
        </p:nvSpPr>
        <p:spPr/>
        <p:txBody>
          <a:bodyPr/>
          <a:lstStyle/>
          <a:p>
            <a:r>
              <a:rPr lang="en-US" dirty="0"/>
              <a:t>Tables After Updating</a:t>
            </a:r>
          </a:p>
        </p:txBody>
      </p:sp>
      <p:pic>
        <p:nvPicPr>
          <p:cNvPr id="5122" name="Picture 2">
            <a:extLst>
              <a:ext uri="{FF2B5EF4-FFF2-40B4-BE49-F238E27FC236}">
                <a16:creationId xmlns:a16="http://schemas.microsoft.com/office/drawing/2014/main" id="{C5C0D26E-160C-4977-8592-ABDF2A457D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3583" y="1468698"/>
            <a:ext cx="8064230" cy="526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0115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78D1-5B72-4183-901C-D2090C6A7D1C}"/>
              </a:ext>
            </a:extLst>
          </p:cNvPr>
          <p:cNvSpPr>
            <a:spLocks noGrp="1"/>
          </p:cNvSpPr>
          <p:nvPr>
            <p:ph type="title"/>
          </p:nvPr>
        </p:nvSpPr>
        <p:spPr/>
        <p:txBody>
          <a:bodyPr/>
          <a:lstStyle/>
          <a:p>
            <a:r>
              <a:rPr lang="en-US" dirty="0" err="1"/>
              <a:t>Mikhaiel</a:t>
            </a:r>
            <a:r>
              <a:rPr lang="en-US" dirty="0"/>
              <a:t> Gomes’ Conversions</a:t>
            </a:r>
          </a:p>
        </p:txBody>
      </p:sp>
      <p:sp>
        <p:nvSpPr>
          <p:cNvPr id="3" name="Text Placeholder 2">
            <a:extLst>
              <a:ext uri="{FF2B5EF4-FFF2-40B4-BE49-F238E27FC236}">
                <a16:creationId xmlns:a16="http://schemas.microsoft.com/office/drawing/2014/main" id="{9983AC99-5DED-4EF5-B705-606802D5275D}"/>
              </a:ext>
            </a:extLst>
          </p:cNvPr>
          <p:cNvSpPr>
            <a:spLocks noGrp="1"/>
          </p:cNvSpPr>
          <p:nvPr>
            <p:ph type="body" idx="1"/>
          </p:nvPr>
        </p:nvSpPr>
        <p:spPr>
          <a:xfrm>
            <a:off x="677335" y="4527448"/>
            <a:ext cx="8596668" cy="2223548"/>
          </a:xfrm>
        </p:spPr>
        <p:txBody>
          <a:bodyPr>
            <a:normAutofit/>
          </a:bodyPr>
          <a:lstStyle/>
          <a:p>
            <a:r>
              <a:rPr lang="en-US" dirty="0"/>
              <a:t>Tables:</a:t>
            </a:r>
          </a:p>
          <a:p>
            <a:pPr marL="457200" indent="-457200">
              <a:buAutoNum type="arabicParenR"/>
            </a:pPr>
            <a:r>
              <a:rPr lang="en-US" dirty="0"/>
              <a:t>[</a:t>
            </a:r>
            <a:r>
              <a:rPr lang="en-US" dirty="0" err="1"/>
              <a:t>DataTransfer</a:t>
            </a:r>
            <a:r>
              <a:rPr lang="en-US" dirty="0"/>
              <a:t>].[Sales2015]</a:t>
            </a:r>
          </a:p>
          <a:p>
            <a:pPr marL="457200" indent="-457200">
              <a:buAutoNum type="arabicParenR"/>
            </a:pPr>
            <a:r>
              <a:rPr lang="en-US" dirty="0"/>
              <a:t>[</a:t>
            </a:r>
            <a:r>
              <a:rPr lang="en-US" dirty="0" err="1"/>
              <a:t>DataTransfer</a:t>
            </a:r>
            <a:r>
              <a:rPr lang="en-US" dirty="0"/>
              <a:t>].[Sales2016]</a:t>
            </a:r>
          </a:p>
          <a:p>
            <a:pPr marL="457200" indent="-457200">
              <a:buAutoNum type="arabicParenR"/>
            </a:pPr>
            <a:r>
              <a:rPr lang="en-US" dirty="0"/>
              <a:t>[</a:t>
            </a:r>
            <a:r>
              <a:rPr lang="en-US" dirty="0" err="1"/>
              <a:t>DataTransfer</a:t>
            </a:r>
            <a:r>
              <a:rPr lang="en-US" dirty="0"/>
              <a:t>].[Sales2017]</a:t>
            </a:r>
          </a:p>
          <a:p>
            <a:pPr marL="457200" indent="-457200">
              <a:buAutoNum type="arabicParenR"/>
            </a:pPr>
            <a:r>
              <a:rPr lang="en-US" dirty="0"/>
              <a:t>[</a:t>
            </a:r>
            <a:r>
              <a:rPr lang="en-US" dirty="0" err="1"/>
              <a:t>DataTransfer</a:t>
            </a:r>
            <a:r>
              <a:rPr lang="en-US" dirty="0"/>
              <a:t>].[Sales2018]</a:t>
            </a:r>
          </a:p>
        </p:txBody>
      </p:sp>
    </p:spTree>
    <p:extLst>
      <p:ext uri="{BB962C8B-B14F-4D97-AF65-F5344CB8AC3E}">
        <p14:creationId xmlns:p14="http://schemas.microsoft.com/office/powerpoint/2010/main" val="301694660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1E748-19A9-4B26-BA95-444181EBB8AE}"/>
              </a:ext>
            </a:extLst>
          </p:cNvPr>
          <p:cNvSpPr>
            <a:spLocks noGrp="1"/>
          </p:cNvSpPr>
          <p:nvPr>
            <p:ph type="title"/>
          </p:nvPr>
        </p:nvSpPr>
        <p:spPr/>
        <p:txBody>
          <a:bodyPr>
            <a:noAutofit/>
          </a:bodyPr>
          <a:lstStyle/>
          <a:p>
            <a:r>
              <a:rPr lang="en-US" sz="2400" dirty="0"/>
              <a:t>Converting [</a:t>
            </a:r>
            <a:r>
              <a:rPr lang="en-US" sz="2400" dirty="0" err="1"/>
              <a:t>DataTransfer</a:t>
            </a:r>
            <a:r>
              <a:rPr lang="en-US" sz="2400" dirty="0"/>
              <a:t>].[Sales2015] to [</a:t>
            </a:r>
            <a:r>
              <a:rPr lang="en-US" sz="2400" dirty="0" err="1"/>
              <a:t>DataTransfer</a:t>
            </a:r>
            <a:r>
              <a:rPr lang="en-US" sz="2400" dirty="0"/>
              <a:t>].[Sales2018] into function [</a:t>
            </a:r>
            <a:r>
              <a:rPr lang="en-US" sz="2400" dirty="0" err="1"/>
              <a:t>DataTransfer</a:t>
            </a:r>
            <a:r>
              <a:rPr lang="en-US" sz="2400" dirty="0"/>
              <a:t>].[</a:t>
            </a:r>
            <a:r>
              <a:rPr lang="en-US" sz="2400" dirty="0" err="1"/>
              <a:t>tvf_SalesByYear</a:t>
            </a:r>
            <a:r>
              <a:rPr lang="en-US" sz="2400" dirty="0"/>
              <a:t>]</a:t>
            </a:r>
          </a:p>
        </p:txBody>
      </p:sp>
      <p:pic>
        <p:nvPicPr>
          <p:cNvPr id="7" name="Content Placeholder 6">
            <a:extLst>
              <a:ext uri="{FF2B5EF4-FFF2-40B4-BE49-F238E27FC236}">
                <a16:creationId xmlns:a16="http://schemas.microsoft.com/office/drawing/2014/main" id="{E33F79B4-BB93-48A7-8DBE-38B3A8B9598D}"/>
              </a:ext>
            </a:extLst>
          </p:cNvPr>
          <p:cNvPicPr>
            <a:picLocks noGrp="1" noChangeAspect="1"/>
          </p:cNvPicPr>
          <p:nvPr>
            <p:ph idx="1"/>
          </p:nvPr>
        </p:nvPicPr>
        <p:blipFill>
          <a:blip r:embed="rId2"/>
          <a:stretch>
            <a:fillRect/>
          </a:stretch>
        </p:blipFill>
        <p:spPr>
          <a:xfrm>
            <a:off x="3761097" y="2160588"/>
            <a:ext cx="2736979" cy="4372059"/>
          </a:xfrm>
        </p:spPr>
      </p:pic>
    </p:spTree>
    <p:extLst>
      <p:ext uri="{BB962C8B-B14F-4D97-AF65-F5344CB8AC3E}">
        <p14:creationId xmlns:p14="http://schemas.microsoft.com/office/powerpoint/2010/main" val="7830255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normAutofit/>
          </a:bodyPr>
          <a:lstStyle/>
          <a:p>
            <a:r>
              <a:rPr lang="en-US" sz="2800" dirty="0"/>
              <a:t>Output of [</a:t>
            </a:r>
            <a:r>
              <a:rPr lang="en-US" sz="2800" dirty="0" err="1"/>
              <a:t>DataTransfer</a:t>
            </a:r>
            <a:r>
              <a:rPr lang="en-US" sz="2800" dirty="0"/>
              <a:t>].[</a:t>
            </a:r>
            <a:r>
              <a:rPr lang="en-US" sz="2800" dirty="0" err="1"/>
              <a:t>tvf_SalesByYear</a:t>
            </a:r>
            <a:r>
              <a:rPr lang="en-US" sz="2800" dirty="0"/>
              <a:t>] (2015)</a:t>
            </a:r>
          </a:p>
        </p:txBody>
      </p:sp>
      <p:pic>
        <p:nvPicPr>
          <p:cNvPr id="5" name="Content Placeholder 4">
            <a:extLst>
              <a:ext uri="{FF2B5EF4-FFF2-40B4-BE49-F238E27FC236}">
                <a16:creationId xmlns:a16="http://schemas.microsoft.com/office/drawing/2014/main" id="{EABD21B9-BDD0-442C-AB3A-FAEC3D865D8D}"/>
              </a:ext>
            </a:extLst>
          </p:cNvPr>
          <p:cNvPicPr>
            <a:picLocks noGrp="1" noChangeAspect="1"/>
          </p:cNvPicPr>
          <p:nvPr>
            <p:ph idx="1"/>
          </p:nvPr>
        </p:nvPicPr>
        <p:blipFill>
          <a:blip r:embed="rId2"/>
          <a:stretch>
            <a:fillRect/>
          </a:stretch>
        </p:blipFill>
        <p:spPr>
          <a:xfrm>
            <a:off x="677863" y="3015393"/>
            <a:ext cx="9164446" cy="2315364"/>
          </a:xfrm>
        </p:spPr>
      </p:pic>
    </p:spTree>
    <p:extLst>
      <p:ext uri="{BB962C8B-B14F-4D97-AF65-F5344CB8AC3E}">
        <p14:creationId xmlns:p14="http://schemas.microsoft.com/office/powerpoint/2010/main" val="27454607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normAutofit/>
          </a:bodyPr>
          <a:lstStyle/>
          <a:p>
            <a:r>
              <a:rPr lang="en-US" sz="2800" dirty="0"/>
              <a:t>Output of [</a:t>
            </a:r>
            <a:r>
              <a:rPr lang="en-US" sz="2800" dirty="0" err="1"/>
              <a:t>DataTransfer</a:t>
            </a:r>
            <a:r>
              <a:rPr lang="en-US" sz="2800" dirty="0"/>
              <a:t>].[</a:t>
            </a:r>
            <a:r>
              <a:rPr lang="en-US" sz="2800" dirty="0" err="1"/>
              <a:t>tvf_SalesByYear</a:t>
            </a:r>
            <a:r>
              <a:rPr lang="en-US" sz="2800" dirty="0"/>
              <a:t>] (2016)</a:t>
            </a:r>
          </a:p>
        </p:txBody>
      </p:sp>
      <p:pic>
        <p:nvPicPr>
          <p:cNvPr id="5" name="Content Placeholder 4">
            <a:extLst>
              <a:ext uri="{FF2B5EF4-FFF2-40B4-BE49-F238E27FC236}">
                <a16:creationId xmlns:a16="http://schemas.microsoft.com/office/drawing/2014/main" id="{FE8E3333-EC43-46C2-AE6D-787BFCF8B4F2}"/>
              </a:ext>
            </a:extLst>
          </p:cNvPr>
          <p:cNvPicPr>
            <a:picLocks noGrp="1" noChangeAspect="1"/>
          </p:cNvPicPr>
          <p:nvPr>
            <p:ph idx="1"/>
          </p:nvPr>
        </p:nvPicPr>
        <p:blipFill>
          <a:blip r:embed="rId2"/>
          <a:stretch>
            <a:fillRect/>
          </a:stretch>
        </p:blipFill>
        <p:spPr>
          <a:xfrm>
            <a:off x="677862" y="2938933"/>
            <a:ext cx="9635695" cy="2605833"/>
          </a:xfrm>
        </p:spPr>
      </p:pic>
    </p:spTree>
    <p:extLst>
      <p:ext uri="{BB962C8B-B14F-4D97-AF65-F5344CB8AC3E}">
        <p14:creationId xmlns:p14="http://schemas.microsoft.com/office/powerpoint/2010/main" val="21066703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normAutofit/>
          </a:bodyPr>
          <a:lstStyle/>
          <a:p>
            <a:r>
              <a:rPr lang="en-US" sz="2800" dirty="0"/>
              <a:t>Output of [</a:t>
            </a:r>
            <a:r>
              <a:rPr lang="en-US" sz="2800" dirty="0" err="1"/>
              <a:t>DataTransfer</a:t>
            </a:r>
            <a:r>
              <a:rPr lang="en-US" sz="2800" dirty="0"/>
              <a:t>].[</a:t>
            </a:r>
            <a:r>
              <a:rPr lang="en-US" sz="2800" dirty="0" err="1"/>
              <a:t>tvf_SalesByYear</a:t>
            </a:r>
            <a:r>
              <a:rPr lang="en-US" sz="2800" dirty="0"/>
              <a:t>] (2017)</a:t>
            </a:r>
          </a:p>
        </p:txBody>
      </p:sp>
      <p:pic>
        <p:nvPicPr>
          <p:cNvPr id="5" name="Content Placeholder 4">
            <a:extLst>
              <a:ext uri="{FF2B5EF4-FFF2-40B4-BE49-F238E27FC236}">
                <a16:creationId xmlns:a16="http://schemas.microsoft.com/office/drawing/2014/main" id="{A52789E1-C778-4DA4-AA46-5976E430C59C}"/>
              </a:ext>
            </a:extLst>
          </p:cNvPr>
          <p:cNvPicPr>
            <a:picLocks noGrp="1" noChangeAspect="1"/>
          </p:cNvPicPr>
          <p:nvPr>
            <p:ph idx="1"/>
          </p:nvPr>
        </p:nvPicPr>
        <p:blipFill>
          <a:blip r:embed="rId2"/>
          <a:stretch>
            <a:fillRect/>
          </a:stretch>
        </p:blipFill>
        <p:spPr>
          <a:xfrm>
            <a:off x="677863" y="2932653"/>
            <a:ext cx="9535464" cy="2592658"/>
          </a:xfrm>
        </p:spPr>
      </p:pic>
    </p:spTree>
    <p:extLst>
      <p:ext uri="{BB962C8B-B14F-4D97-AF65-F5344CB8AC3E}">
        <p14:creationId xmlns:p14="http://schemas.microsoft.com/office/powerpoint/2010/main" val="7368444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normAutofit/>
          </a:bodyPr>
          <a:lstStyle/>
          <a:p>
            <a:r>
              <a:rPr lang="en-US" sz="2800" dirty="0"/>
              <a:t>Output of [</a:t>
            </a:r>
            <a:r>
              <a:rPr lang="en-US" sz="2800" dirty="0" err="1"/>
              <a:t>DataTransfer</a:t>
            </a:r>
            <a:r>
              <a:rPr lang="en-US" sz="2800" dirty="0"/>
              <a:t>].[</a:t>
            </a:r>
            <a:r>
              <a:rPr lang="en-US" sz="2800" dirty="0" err="1"/>
              <a:t>tvf_SalesByYear</a:t>
            </a:r>
            <a:r>
              <a:rPr lang="en-US" sz="2800" dirty="0"/>
              <a:t>] (2018)</a:t>
            </a:r>
          </a:p>
        </p:txBody>
      </p:sp>
      <p:pic>
        <p:nvPicPr>
          <p:cNvPr id="5" name="Content Placeholder 4">
            <a:extLst>
              <a:ext uri="{FF2B5EF4-FFF2-40B4-BE49-F238E27FC236}">
                <a16:creationId xmlns:a16="http://schemas.microsoft.com/office/drawing/2014/main" id="{1F06118B-DB03-43F1-86A9-3FCB96EB1E23}"/>
              </a:ext>
            </a:extLst>
          </p:cNvPr>
          <p:cNvPicPr>
            <a:picLocks noGrp="1" noChangeAspect="1"/>
          </p:cNvPicPr>
          <p:nvPr>
            <p:ph idx="1"/>
          </p:nvPr>
        </p:nvPicPr>
        <p:blipFill>
          <a:blip r:embed="rId2"/>
          <a:stretch>
            <a:fillRect/>
          </a:stretch>
        </p:blipFill>
        <p:spPr>
          <a:xfrm>
            <a:off x="677862" y="2947984"/>
            <a:ext cx="9460071" cy="2538416"/>
          </a:xfrm>
        </p:spPr>
      </p:pic>
    </p:spTree>
    <p:extLst>
      <p:ext uri="{BB962C8B-B14F-4D97-AF65-F5344CB8AC3E}">
        <p14:creationId xmlns:p14="http://schemas.microsoft.com/office/powerpoint/2010/main" val="63356378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1AA4-C244-413D-AA49-8CB17B450D69}"/>
              </a:ext>
            </a:extLst>
          </p:cNvPr>
          <p:cNvSpPr>
            <a:spLocks noGrp="1"/>
          </p:cNvSpPr>
          <p:nvPr>
            <p:ph type="title"/>
          </p:nvPr>
        </p:nvSpPr>
        <p:spPr/>
        <p:txBody>
          <a:bodyPr/>
          <a:lstStyle/>
          <a:p>
            <a:r>
              <a:rPr lang="en-US" dirty="0"/>
              <a:t>Difference Between the Function and the Original Table Part 1:</a:t>
            </a:r>
          </a:p>
        </p:txBody>
      </p:sp>
      <p:pic>
        <p:nvPicPr>
          <p:cNvPr id="5" name="Content Placeholder 4" descr="Graphical user interface&#10;&#10;Description automatically generated with low confidence">
            <a:extLst>
              <a:ext uri="{FF2B5EF4-FFF2-40B4-BE49-F238E27FC236}">
                <a16:creationId xmlns:a16="http://schemas.microsoft.com/office/drawing/2014/main" id="{7BDEFF1C-C174-4825-801A-C1822F477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582013"/>
            <a:ext cx="2326520" cy="2563920"/>
          </a:xfrm>
        </p:spPr>
      </p:pic>
      <p:pic>
        <p:nvPicPr>
          <p:cNvPr id="7" name="Picture 6" descr="Graphical user interface&#10;&#10;Description automatically generated with medium confidence">
            <a:extLst>
              <a:ext uri="{FF2B5EF4-FFF2-40B4-BE49-F238E27FC236}">
                <a16:creationId xmlns:a16="http://schemas.microsoft.com/office/drawing/2014/main" id="{C046DB93-0A19-450E-BC1E-B29A8C65C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999" y="2842804"/>
            <a:ext cx="8779001" cy="2042337"/>
          </a:xfrm>
          <a:prstGeom prst="rect">
            <a:avLst/>
          </a:prstGeom>
        </p:spPr>
      </p:pic>
      <p:sp>
        <p:nvSpPr>
          <p:cNvPr id="10" name="TextBox 9">
            <a:extLst>
              <a:ext uri="{FF2B5EF4-FFF2-40B4-BE49-F238E27FC236}">
                <a16:creationId xmlns:a16="http://schemas.microsoft.com/office/drawing/2014/main" id="{859EE3F3-5166-4B77-9D13-A33F7CD625F1}"/>
              </a:ext>
            </a:extLst>
          </p:cNvPr>
          <p:cNvSpPr txBox="1"/>
          <p:nvPr/>
        </p:nvSpPr>
        <p:spPr>
          <a:xfrm>
            <a:off x="797668" y="5369668"/>
            <a:ext cx="4649821" cy="369332"/>
          </a:xfrm>
          <a:prstGeom prst="rect">
            <a:avLst/>
          </a:prstGeom>
          <a:noFill/>
        </p:spPr>
        <p:txBody>
          <a:bodyPr wrap="square" rtlCol="0">
            <a:spAutoFit/>
          </a:bodyPr>
          <a:lstStyle/>
          <a:p>
            <a:r>
              <a:rPr lang="en-US" dirty="0"/>
              <a:t>This shows differences in outputs</a:t>
            </a:r>
          </a:p>
        </p:txBody>
      </p:sp>
    </p:spTree>
    <p:extLst>
      <p:ext uri="{BB962C8B-B14F-4D97-AF65-F5344CB8AC3E}">
        <p14:creationId xmlns:p14="http://schemas.microsoft.com/office/powerpoint/2010/main" val="34809257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1AA4-C244-413D-AA49-8CB17B450D69}"/>
              </a:ext>
            </a:extLst>
          </p:cNvPr>
          <p:cNvSpPr>
            <a:spLocks noGrp="1"/>
          </p:cNvSpPr>
          <p:nvPr>
            <p:ph type="title"/>
          </p:nvPr>
        </p:nvSpPr>
        <p:spPr/>
        <p:txBody>
          <a:bodyPr/>
          <a:lstStyle/>
          <a:p>
            <a:r>
              <a:rPr lang="en-US" dirty="0"/>
              <a:t>Difference Between the Function and the Original Table Part 2:</a:t>
            </a:r>
          </a:p>
        </p:txBody>
      </p:sp>
      <p:pic>
        <p:nvPicPr>
          <p:cNvPr id="8" name="Content Placeholder 7" descr="A picture containing table&#10;&#10;Description automatically generated">
            <a:extLst>
              <a:ext uri="{FF2B5EF4-FFF2-40B4-BE49-F238E27FC236}">
                <a16:creationId xmlns:a16="http://schemas.microsoft.com/office/drawing/2014/main" id="{F941F87B-5BA3-46D2-9FA5-F918E0390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70835"/>
            <a:ext cx="5114734" cy="3977565"/>
          </a:xfrm>
        </p:spPr>
      </p:pic>
      <p:sp>
        <p:nvSpPr>
          <p:cNvPr id="9" name="TextBox 8">
            <a:extLst>
              <a:ext uri="{FF2B5EF4-FFF2-40B4-BE49-F238E27FC236}">
                <a16:creationId xmlns:a16="http://schemas.microsoft.com/office/drawing/2014/main" id="{3B2F0164-C2BD-44E4-97DD-C7357648B522}"/>
              </a:ext>
            </a:extLst>
          </p:cNvPr>
          <p:cNvSpPr txBox="1"/>
          <p:nvPr/>
        </p:nvSpPr>
        <p:spPr>
          <a:xfrm>
            <a:off x="6663446" y="3797952"/>
            <a:ext cx="3122579" cy="923330"/>
          </a:xfrm>
          <a:prstGeom prst="rect">
            <a:avLst/>
          </a:prstGeom>
          <a:noFill/>
        </p:spPr>
        <p:txBody>
          <a:bodyPr wrap="square" rtlCol="0">
            <a:spAutoFit/>
          </a:bodyPr>
          <a:lstStyle/>
          <a:p>
            <a:r>
              <a:rPr lang="en-US" dirty="0"/>
              <a:t>Differences in output is a result in difference of data used to create each</a:t>
            </a:r>
          </a:p>
        </p:txBody>
      </p:sp>
    </p:spTree>
    <p:extLst>
      <p:ext uri="{BB962C8B-B14F-4D97-AF65-F5344CB8AC3E}">
        <p14:creationId xmlns:p14="http://schemas.microsoft.com/office/powerpoint/2010/main" val="334580739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78D1-5B72-4183-901C-D2090C6A7D1C}"/>
              </a:ext>
            </a:extLst>
          </p:cNvPr>
          <p:cNvSpPr>
            <a:spLocks noGrp="1"/>
          </p:cNvSpPr>
          <p:nvPr>
            <p:ph type="title"/>
          </p:nvPr>
        </p:nvSpPr>
        <p:spPr/>
        <p:txBody>
          <a:bodyPr/>
          <a:lstStyle/>
          <a:p>
            <a:r>
              <a:rPr lang="en-US" dirty="0" err="1"/>
              <a:t>Shivanie</a:t>
            </a:r>
            <a:r>
              <a:rPr lang="en-US" dirty="0"/>
              <a:t> </a:t>
            </a:r>
            <a:r>
              <a:rPr lang="en-US" dirty="0" err="1"/>
              <a:t>Kemraj’s</a:t>
            </a:r>
            <a:r>
              <a:rPr lang="en-US" dirty="0"/>
              <a:t> Conversions</a:t>
            </a:r>
          </a:p>
        </p:txBody>
      </p:sp>
      <p:sp>
        <p:nvSpPr>
          <p:cNvPr id="3" name="Text Placeholder 2">
            <a:extLst>
              <a:ext uri="{FF2B5EF4-FFF2-40B4-BE49-F238E27FC236}">
                <a16:creationId xmlns:a16="http://schemas.microsoft.com/office/drawing/2014/main" id="{9983AC99-5DED-4EF5-B705-606802D5275D}"/>
              </a:ext>
            </a:extLst>
          </p:cNvPr>
          <p:cNvSpPr>
            <a:spLocks noGrp="1"/>
          </p:cNvSpPr>
          <p:nvPr>
            <p:ph type="body" idx="1"/>
          </p:nvPr>
        </p:nvSpPr>
        <p:spPr>
          <a:xfrm>
            <a:off x="677335" y="4527448"/>
            <a:ext cx="8596668" cy="2223548"/>
          </a:xfrm>
        </p:spPr>
        <p:txBody>
          <a:bodyPr>
            <a:normAutofit/>
          </a:bodyPr>
          <a:lstStyle/>
          <a:p>
            <a:r>
              <a:rPr lang="en-US" dirty="0"/>
              <a:t>Tables:</a:t>
            </a:r>
          </a:p>
          <a:p>
            <a:pPr marL="457200" indent="-457200">
              <a:buAutoNum type="arabicParenR"/>
            </a:pPr>
            <a:r>
              <a:rPr lang="en-US" dirty="0"/>
              <a:t>[Output].[</a:t>
            </a:r>
            <a:r>
              <a:rPr lang="en-US" dirty="0" err="1"/>
              <a:t>StockPrices</a:t>
            </a:r>
            <a:r>
              <a:rPr lang="en-US" dirty="0"/>
              <a:t>]</a:t>
            </a:r>
          </a:p>
          <a:p>
            <a:pPr marL="457200" indent="-457200">
              <a:buAutoNum type="arabicParenR"/>
            </a:pPr>
            <a:r>
              <a:rPr lang="en-US" dirty="0"/>
              <a:t>[Reference].[</a:t>
            </a:r>
            <a:r>
              <a:rPr lang="en-US" dirty="0" err="1"/>
              <a:t>MarketingCategories</a:t>
            </a:r>
            <a:r>
              <a:rPr lang="en-US" dirty="0"/>
              <a:t>]</a:t>
            </a:r>
          </a:p>
        </p:txBody>
      </p:sp>
    </p:spTree>
    <p:extLst>
      <p:ext uri="{BB962C8B-B14F-4D97-AF65-F5344CB8AC3E}">
        <p14:creationId xmlns:p14="http://schemas.microsoft.com/office/powerpoint/2010/main" val="2229002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a:t>
            </a:r>
            <a:r>
              <a:rPr lang="en-US" dirty="0" err="1"/>
              <a:t>Mikhaiel</a:t>
            </a:r>
            <a:r>
              <a:rPr lang="en-US" dirty="0"/>
              <a:t> Gomes</a:t>
            </a:r>
            <a:br>
              <a:rPr lang="en-US" dirty="0"/>
            </a:br>
            <a:endParaRPr lang="en-US" dirty="0"/>
          </a:p>
        </p:txBody>
      </p:sp>
      <p:pic>
        <p:nvPicPr>
          <p:cNvPr id="5" name="Content Placeholder 4">
            <a:extLst>
              <a:ext uri="{FF2B5EF4-FFF2-40B4-BE49-F238E27FC236}">
                <a16:creationId xmlns:a16="http://schemas.microsoft.com/office/drawing/2014/main" id="{9285EE86-1444-4E2A-9439-3F27F55841A0}"/>
              </a:ext>
            </a:extLst>
          </p:cNvPr>
          <p:cNvPicPr>
            <a:picLocks noGrp="1" noChangeAspect="1"/>
          </p:cNvPicPr>
          <p:nvPr>
            <p:ph idx="1"/>
          </p:nvPr>
        </p:nvPicPr>
        <p:blipFill>
          <a:blip r:embed="rId2"/>
          <a:stretch>
            <a:fillRect/>
          </a:stretch>
        </p:blipFill>
        <p:spPr>
          <a:xfrm>
            <a:off x="677334" y="2398493"/>
            <a:ext cx="10064246" cy="2061014"/>
          </a:xfrm>
        </p:spPr>
      </p:pic>
    </p:spTree>
    <p:extLst>
      <p:ext uri="{BB962C8B-B14F-4D97-AF65-F5344CB8AC3E}">
        <p14:creationId xmlns:p14="http://schemas.microsoft.com/office/powerpoint/2010/main" val="39603151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1E748-19A9-4B26-BA95-444181EBB8AE}"/>
              </a:ext>
            </a:extLst>
          </p:cNvPr>
          <p:cNvSpPr>
            <a:spLocks noGrp="1"/>
          </p:cNvSpPr>
          <p:nvPr>
            <p:ph type="title"/>
          </p:nvPr>
        </p:nvSpPr>
        <p:spPr/>
        <p:txBody>
          <a:bodyPr/>
          <a:lstStyle/>
          <a:p>
            <a:r>
              <a:rPr lang="en-US" dirty="0"/>
              <a:t>Converting [Output].[</a:t>
            </a:r>
            <a:r>
              <a:rPr lang="en-US" dirty="0" err="1"/>
              <a:t>StockPrices</a:t>
            </a:r>
            <a:r>
              <a:rPr lang="en-US" dirty="0"/>
              <a:t>] into View [Output].[</a:t>
            </a:r>
            <a:r>
              <a:rPr lang="en-US" dirty="0" err="1"/>
              <a:t>uvw_StockPrices</a:t>
            </a:r>
            <a:r>
              <a:rPr lang="en-US" dirty="0"/>
              <a:t>]</a:t>
            </a:r>
          </a:p>
        </p:txBody>
      </p:sp>
      <p:pic>
        <p:nvPicPr>
          <p:cNvPr id="3" name="Content Placeholder 2">
            <a:extLst>
              <a:ext uri="{FF2B5EF4-FFF2-40B4-BE49-F238E27FC236}">
                <a16:creationId xmlns:a16="http://schemas.microsoft.com/office/drawing/2014/main" id="{F7D71880-CDCC-4EB4-B126-1584427254B1}"/>
              </a:ext>
            </a:extLst>
          </p:cNvPr>
          <p:cNvPicPr>
            <a:picLocks noGrp="1" noChangeAspect="1"/>
          </p:cNvPicPr>
          <p:nvPr>
            <p:ph idx="1"/>
          </p:nvPr>
        </p:nvPicPr>
        <p:blipFill>
          <a:blip r:embed="rId2"/>
          <a:stretch>
            <a:fillRect/>
          </a:stretch>
        </p:blipFill>
        <p:spPr>
          <a:xfrm>
            <a:off x="2971785" y="3034414"/>
            <a:ext cx="4313844" cy="2296343"/>
          </a:xfrm>
        </p:spPr>
      </p:pic>
    </p:spTree>
    <p:extLst>
      <p:ext uri="{BB962C8B-B14F-4D97-AF65-F5344CB8AC3E}">
        <p14:creationId xmlns:p14="http://schemas.microsoft.com/office/powerpoint/2010/main" val="3641058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lstStyle/>
          <a:p>
            <a:r>
              <a:rPr lang="en-US" dirty="0"/>
              <a:t>Output of [Output].[</a:t>
            </a:r>
            <a:r>
              <a:rPr lang="en-US" dirty="0" err="1"/>
              <a:t>uvw_StockPrices</a:t>
            </a:r>
            <a:r>
              <a:rPr lang="en-US" dirty="0"/>
              <a:t>]</a:t>
            </a:r>
          </a:p>
        </p:txBody>
      </p:sp>
      <p:pic>
        <p:nvPicPr>
          <p:cNvPr id="5" name="Content Placeholder 4">
            <a:extLst>
              <a:ext uri="{FF2B5EF4-FFF2-40B4-BE49-F238E27FC236}">
                <a16:creationId xmlns:a16="http://schemas.microsoft.com/office/drawing/2014/main" id="{E140C935-D765-422D-9E3B-6171F74EF83B}"/>
              </a:ext>
            </a:extLst>
          </p:cNvPr>
          <p:cNvPicPr>
            <a:picLocks noGrp="1" noChangeAspect="1"/>
          </p:cNvPicPr>
          <p:nvPr>
            <p:ph idx="1"/>
          </p:nvPr>
        </p:nvPicPr>
        <p:blipFill>
          <a:blip r:embed="rId2"/>
          <a:stretch>
            <a:fillRect/>
          </a:stretch>
        </p:blipFill>
        <p:spPr>
          <a:xfrm>
            <a:off x="2422187" y="2601239"/>
            <a:ext cx="5210026" cy="3060259"/>
          </a:xfrm>
        </p:spPr>
      </p:pic>
    </p:spTree>
    <p:extLst>
      <p:ext uri="{BB962C8B-B14F-4D97-AF65-F5344CB8AC3E}">
        <p14:creationId xmlns:p14="http://schemas.microsoft.com/office/powerpoint/2010/main" val="29110772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1AA4-C244-413D-AA49-8CB17B450D69}"/>
              </a:ext>
            </a:extLst>
          </p:cNvPr>
          <p:cNvSpPr>
            <a:spLocks noGrp="1"/>
          </p:cNvSpPr>
          <p:nvPr>
            <p:ph type="title"/>
          </p:nvPr>
        </p:nvSpPr>
        <p:spPr/>
        <p:txBody>
          <a:bodyPr/>
          <a:lstStyle/>
          <a:p>
            <a:r>
              <a:rPr lang="en-US" dirty="0"/>
              <a:t>Difference Between the View and the Original Table:</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80F3A4DF-9124-406C-A304-2FB833D261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2610727" cy="3881437"/>
          </a:xfrm>
        </p:spPr>
      </p:pic>
      <p:pic>
        <p:nvPicPr>
          <p:cNvPr id="7" name="Picture 6" descr="Graphical user interface, text, application&#10;&#10;Description automatically generated">
            <a:extLst>
              <a:ext uri="{FF2B5EF4-FFF2-40B4-BE49-F238E27FC236}">
                <a16:creationId xmlns:a16="http://schemas.microsoft.com/office/drawing/2014/main" id="{425D5154-69A5-4D96-B8CE-E0175C64C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168" y="1794212"/>
            <a:ext cx="3017782" cy="186706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2F27742C-F9D0-4480-8D59-02C8C29CC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2423" y="1794212"/>
            <a:ext cx="2528266" cy="5000069"/>
          </a:xfrm>
          <a:prstGeom prst="rect">
            <a:avLst/>
          </a:prstGeom>
        </p:spPr>
      </p:pic>
      <p:sp>
        <p:nvSpPr>
          <p:cNvPr id="10" name="TextBox 9">
            <a:extLst>
              <a:ext uri="{FF2B5EF4-FFF2-40B4-BE49-F238E27FC236}">
                <a16:creationId xmlns:a16="http://schemas.microsoft.com/office/drawing/2014/main" id="{BB475544-096C-4612-956A-CC51ADC5075D}"/>
              </a:ext>
            </a:extLst>
          </p:cNvPr>
          <p:cNvSpPr txBox="1"/>
          <p:nvPr/>
        </p:nvSpPr>
        <p:spPr>
          <a:xfrm>
            <a:off x="3533348" y="3661274"/>
            <a:ext cx="4897422" cy="3139321"/>
          </a:xfrm>
          <a:prstGeom prst="rect">
            <a:avLst/>
          </a:prstGeom>
          <a:noFill/>
        </p:spPr>
        <p:txBody>
          <a:bodyPr wrap="square" rtlCol="0">
            <a:spAutoFit/>
          </a:bodyPr>
          <a:lstStyle/>
          <a:p>
            <a:r>
              <a:rPr lang="en-US" dirty="0"/>
              <a:t>The above and left screenshots show that the make name and of model “360” differ.</a:t>
            </a:r>
            <a:br>
              <a:rPr lang="en-US" dirty="0"/>
            </a:br>
            <a:br>
              <a:rPr lang="en-US" dirty="0"/>
            </a:br>
            <a:r>
              <a:rPr lang="en-US" dirty="0"/>
              <a:t>The right screenshot shows the make name of model “</a:t>
            </a:r>
            <a:r>
              <a:rPr lang="en-US" dirty="0" err="1"/>
              <a:t>Testarossa</a:t>
            </a:r>
            <a:r>
              <a:rPr lang="en-US" dirty="0"/>
              <a:t>” is different.</a:t>
            </a:r>
            <a:br>
              <a:rPr lang="en-US" dirty="0"/>
            </a:br>
            <a:br>
              <a:rPr lang="en-US" dirty="0"/>
            </a:br>
            <a:r>
              <a:rPr lang="en-US" dirty="0"/>
              <a:t>So, some of the differences are as a result of erroneous data in original table.</a:t>
            </a:r>
          </a:p>
          <a:p>
            <a:endParaRPr lang="en-US" dirty="0"/>
          </a:p>
          <a:p>
            <a:r>
              <a:rPr lang="en-US" dirty="0"/>
              <a:t>There are also other differences due to size of data (there are more rows in the view)</a:t>
            </a:r>
          </a:p>
        </p:txBody>
      </p:sp>
    </p:spTree>
    <p:extLst>
      <p:ext uri="{BB962C8B-B14F-4D97-AF65-F5344CB8AC3E}">
        <p14:creationId xmlns:p14="http://schemas.microsoft.com/office/powerpoint/2010/main" val="39750027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1E748-19A9-4B26-BA95-444181EBB8AE}"/>
              </a:ext>
            </a:extLst>
          </p:cNvPr>
          <p:cNvSpPr>
            <a:spLocks noGrp="1"/>
          </p:cNvSpPr>
          <p:nvPr>
            <p:ph type="title"/>
          </p:nvPr>
        </p:nvSpPr>
        <p:spPr/>
        <p:txBody>
          <a:bodyPr>
            <a:normAutofit/>
          </a:bodyPr>
          <a:lstStyle/>
          <a:p>
            <a:r>
              <a:rPr lang="en-US" sz="2800" dirty="0"/>
              <a:t>Converting [Reference].[</a:t>
            </a:r>
            <a:r>
              <a:rPr lang="en-US" sz="2800" dirty="0" err="1"/>
              <a:t>MarketingCategories</a:t>
            </a:r>
            <a:r>
              <a:rPr lang="en-US" sz="2800" dirty="0"/>
              <a:t>]</a:t>
            </a:r>
            <a:br>
              <a:rPr lang="en-US" sz="2800" dirty="0"/>
            </a:br>
            <a:r>
              <a:rPr lang="en-US" sz="2800" dirty="0"/>
              <a:t>into View [Reference].[</a:t>
            </a:r>
            <a:r>
              <a:rPr lang="en-US" sz="2800" dirty="0" err="1"/>
              <a:t>uvw_MarketingCategories</a:t>
            </a:r>
            <a:r>
              <a:rPr lang="en-US" sz="2800" dirty="0"/>
              <a:t>]</a:t>
            </a:r>
          </a:p>
        </p:txBody>
      </p:sp>
      <p:pic>
        <p:nvPicPr>
          <p:cNvPr id="3" name="Content Placeholder 2">
            <a:extLst>
              <a:ext uri="{FF2B5EF4-FFF2-40B4-BE49-F238E27FC236}">
                <a16:creationId xmlns:a16="http://schemas.microsoft.com/office/drawing/2014/main" id="{A717D135-33A6-45E8-A409-B37C073F5074}"/>
              </a:ext>
            </a:extLst>
          </p:cNvPr>
          <p:cNvPicPr>
            <a:picLocks noGrp="1" noChangeAspect="1"/>
          </p:cNvPicPr>
          <p:nvPr>
            <p:ph idx="1"/>
          </p:nvPr>
        </p:nvPicPr>
        <p:blipFill>
          <a:blip r:embed="rId2"/>
          <a:stretch>
            <a:fillRect/>
          </a:stretch>
        </p:blipFill>
        <p:spPr>
          <a:xfrm>
            <a:off x="1445092" y="2160588"/>
            <a:ext cx="7061854" cy="3881437"/>
          </a:xfrm>
        </p:spPr>
      </p:pic>
    </p:spTree>
    <p:extLst>
      <p:ext uri="{BB962C8B-B14F-4D97-AF65-F5344CB8AC3E}">
        <p14:creationId xmlns:p14="http://schemas.microsoft.com/office/powerpoint/2010/main" val="901771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lstStyle/>
          <a:p>
            <a:r>
              <a:rPr lang="en-US" dirty="0"/>
              <a:t>Output of [Reference].[</a:t>
            </a:r>
            <a:r>
              <a:rPr lang="en-US" dirty="0" err="1"/>
              <a:t>uvw_MarketingCategories</a:t>
            </a:r>
            <a:r>
              <a:rPr lang="en-US" dirty="0"/>
              <a:t>]</a:t>
            </a:r>
          </a:p>
        </p:txBody>
      </p:sp>
      <p:pic>
        <p:nvPicPr>
          <p:cNvPr id="5" name="Content Placeholder 4">
            <a:extLst>
              <a:ext uri="{FF2B5EF4-FFF2-40B4-BE49-F238E27FC236}">
                <a16:creationId xmlns:a16="http://schemas.microsoft.com/office/drawing/2014/main" id="{84154A4F-13CC-4E22-AC89-0C643D34F1A7}"/>
              </a:ext>
            </a:extLst>
          </p:cNvPr>
          <p:cNvPicPr>
            <a:picLocks noGrp="1" noChangeAspect="1"/>
          </p:cNvPicPr>
          <p:nvPr>
            <p:ph idx="1"/>
          </p:nvPr>
        </p:nvPicPr>
        <p:blipFill>
          <a:blip r:embed="rId2"/>
          <a:stretch>
            <a:fillRect/>
          </a:stretch>
        </p:blipFill>
        <p:spPr>
          <a:xfrm>
            <a:off x="677334" y="2643653"/>
            <a:ext cx="4610500" cy="2895851"/>
          </a:xfrm>
        </p:spPr>
      </p:pic>
      <p:sp>
        <p:nvSpPr>
          <p:cNvPr id="6" name="TextBox 5">
            <a:extLst>
              <a:ext uri="{FF2B5EF4-FFF2-40B4-BE49-F238E27FC236}">
                <a16:creationId xmlns:a16="http://schemas.microsoft.com/office/drawing/2014/main" id="{CFFD4C4F-C4A9-4CAA-895C-7E455E3D08FB}"/>
              </a:ext>
            </a:extLst>
          </p:cNvPr>
          <p:cNvSpPr txBox="1"/>
          <p:nvPr/>
        </p:nvSpPr>
        <p:spPr>
          <a:xfrm>
            <a:off x="5544766" y="2954181"/>
            <a:ext cx="5398851" cy="2585323"/>
          </a:xfrm>
          <a:prstGeom prst="rect">
            <a:avLst/>
          </a:prstGeom>
          <a:noFill/>
        </p:spPr>
        <p:txBody>
          <a:bodyPr wrap="square" rtlCol="0">
            <a:spAutoFit/>
          </a:bodyPr>
          <a:lstStyle/>
          <a:p>
            <a:r>
              <a:rPr lang="en-US" dirty="0"/>
              <a:t>Since the </a:t>
            </a:r>
            <a:r>
              <a:rPr lang="en-US" dirty="0" err="1"/>
              <a:t>MarketingType</a:t>
            </a:r>
            <a:r>
              <a:rPr lang="en-US" dirty="0"/>
              <a:t> column violates first normal form (as multiple values in 1 column), a potentially better approach would have to been to break marketing type into its own table, and then make a bridge table between this </a:t>
            </a:r>
            <a:r>
              <a:rPr lang="en-US" dirty="0" err="1"/>
              <a:t>MarketingType</a:t>
            </a:r>
            <a:r>
              <a:rPr lang="en-US" dirty="0"/>
              <a:t> table and the </a:t>
            </a:r>
            <a:r>
              <a:rPr lang="en-US" dirty="0" err="1"/>
              <a:t>MakeName</a:t>
            </a:r>
            <a:r>
              <a:rPr lang="en-US" dirty="0"/>
              <a:t> table.</a:t>
            </a:r>
            <a:br>
              <a:rPr lang="en-US" dirty="0"/>
            </a:br>
            <a:br>
              <a:rPr lang="en-US" dirty="0"/>
            </a:br>
            <a:r>
              <a:rPr lang="en-US" dirty="0"/>
              <a:t>Though the specifications requested a view, and so a view was made</a:t>
            </a:r>
          </a:p>
        </p:txBody>
      </p:sp>
    </p:spTree>
    <p:extLst>
      <p:ext uri="{BB962C8B-B14F-4D97-AF65-F5344CB8AC3E}">
        <p14:creationId xmlns:p14="http://schemas.microsoft.com/office/powerpoint/2010/main" val="39368358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78D1-5B72-4183-901C-D2090C6A7D1C}"/>
              </a:ext>
            </a:extLst>
          </p:cNvPr>
          <p:cNvSpPr>
            <a:spLocks noGrp="1"/>
          </p:cNvSpPr>
          <p:nvPr>
            <p:ph type="title"/>
          </p:nvPr>
        </p:nvSpPr>
        <p:spPr/>
        <p:txBody>
          <a:bodyPr/>
          <a:lstStyle/>
          <a:p>
            <a:r>
              <a:rPr lang="en-US" dirty="0"/>
              <a:t>Konrad Rakowski’s Conversions</a:t>
            </a:r>
          </a:p>
        </p:txBody>
      </p:sp>
      <p:sp>
        <p:nvSpPr>
          <p:cNvPr id="3" name="Text Placeholder 2">
            <a:extLst>
              <a:ext uri="{FF2B5EF4-FFF2-40B4-BE49-F238E27FC236}">
                <a16:creationId xmlns:a16="http://schemas.microsoft.com/office/drawing/2014/main" id="{9983AC99-5DED-4EF5-B705-606802D5275D}"/>
              </a:ext>
            </a:extLst>
          </p:cNvPr>
          <p:cNvSpPr>
            <a:spLocks noGrp="1"/>
          </p:cNvSpPr>
          <p:nvPr>
            <p:ph type="body" idx="1"/>
          </p:nvPr>
        </p:nvSpPr>
        <p:spPr>
          <a:xfrm>
            <a:off x="677335" y="4527448"/>
            <a:ext cx="8596668" cy="2223548"/>
          </a:xfrm>
        </p:spPr>
        <p:txBody>
          <a:bodyPr>
            <a:normAutofit/>
          </a:bodyPr>
          <a:lstStyle/>
          <a:p>
            <a:r>
              <a:rPr lang="en-US" dirty="0"/>
              <a:t>Tables:</a:t>
            </a:r>
          </a:p>
          <a:p>
            <a:pPr marL="457200" indent="-457200">
              <a:buAutoNum type="arabicParenR"/>
            </a:pPr>
            <a:r>
              <a:rPr lang="en-US" dirty="0"/>
              <a:t>[Reference].[</a:t>
            </a:r>
            <a:r>
              <a:rPr lang="en-US" dirty="0" err="1"/>
              <a:t>MarketingInformation</a:t>
            </a:r>
            <a:r>
              <a:rPr lang="en-US" dirty="0"/>
              <a:t>]</a:t>
            </a:r>
          </a:p>
          <a:p>
            <a:pPr marL="457200" indent="-457200">
              <a:buAutoNum type="arabicParenR"/>
            </a:pPr>
            <a:r>
              <a:rPr lang="en-US" dirty="0"/>
              <a:t>[Reference].[</a:t>
            </a:r>
            <a:r>
              <a:rPr lang="en-US" dirty="0" err="1"/>
              <a:t>YearlySales</a:t>
            </a:r>
            <a:r>
              <a:rPr lang="en-US" dirty="0"/>
              <a:t>]</a:t>
            </a:r>
          </a:p>
        </p:txBody>
      </p:sp>
    </p:spTree>
    <p:extLst>
      <p:ext uri="{BB962C8B-B14F-4D97-AF65-F5344CB8AC3E}">
        <p14:creationId xmlns:p14="http://schemas.microsoft.com/office/powerpoint/2010/main" val="38816016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1E748-19A9-4B26-BA95-444181EBB8AE}"/>
              </a:ext>
            </a:extLst>
          </p:cNvPr>
          <p:cNvSpPr>
            <a:spLocks noGrp="1"/>
          </p:cNvSpPr>
          <p:nvPr>
            <p:ph type="title"/>
          </p:nvPr>
        </p:nvSpPr>
        <p:spPr/>
        <p:txBody>
          <a:bodyPr>
            <a:noAutofit/>
          </a:bodyPr>
          <a:lstStyle/>
          <a:p>
            <a:r>
              <a:rPr lang="en-US" sz="2800" dirty="0"/>
              <a:t>Converting [Reference].[</a:t>
            </a:r>
            <a:r>
              <a:rPr lang="en-US" sz="2800" dirty="0" err="1"/>
              <a:t>MarketingInformation</a:t>
            </a:r>
            <a:r>
              <a:rPr lang="en-US" sz="2800" dirty="0"/>
              <a:t>] into View [Reference].[</a:t>
            </a:r>
            <a:r>
              <a:rPr lang="en-US" sz="2800" dirty="0" err="1"/>
              <a:t>uvw_MarketingInformation</a:t>
            </a:r>
            <a:r>
              <a:rPr lang="en-US" sz="2800" dirty="0"/>
              <a:t>]</a:t>
            </a:r>
          </a:p>
        </p:txBody>
      </p:sp>
      <p:pic>
        <p:nvPicPr>
          <p:cNvPr id="3" name="Content Placeholder 2">
            <a:extLst>
              <a:ext uri="{FF2B5EF4-FFF2-40B4-BE49-F238E27FC236}">
                <a16:creationId xmlns:a16="http://schemas.microsoft.com/office/drawing/2014/main" id="{8C3AFAEE-4EAE-4B1B-982E-34D5452F1577}"/>
              </a:ext>
            </a:extLst>
          </p:cNvPr>
          <p:cNvPicPr>
            <a:picLocks noGrp="1" noChangeAspect="1"/>
          </p:cNvPicPr>
          <p:nvPr>
            <p:ph idx="1"/>
          </p:nvPr>
        </p:nvPicPr>
        <p:blipFill>
          <a:blip r:embed="rId2"/>
          <a:stretch>
            <a:fillRect/>
          </a:stretch>
        </p:blipFill>
        <p:spPr>
          <a:xfrm>
            <a:off x="677334" y="2034128"/>
            <a:ext cx="5418666" cy="4471007"/>
          </a:xfrm>
        </p:spPr>
      </p:pic>
      <p:pic>
        <p:nvPicPr>
          <p:cNvPr id="7" name="Picture 6">
            <a:extLst>
              <a:ext uri="{FF2B5EF4-FFF2-40B4-BE49-F238E27FC236}">
                <a16:creationId xmlns:a16="http://schemas.microsoft.com/office/drawing/2014/main" id="{745ACAC7-5002-497A-93F8-255E64202740}"/>
              </a:ext>
            </a:extLst>
          </p:cNvPr>
          <p:cNvPicPr>
            <a:picLocks noChangeAspect="1"/>
          </p:cNvPicPr>
          <p:nvPr/>
        </p:nvPicPr>
        <p:blipFill>
          <a:blip r:embed="rId3"/>
          <a:stretch>
            <a:fillRect/>
          </a:stretch>
        </p:blipFill>
        <p:spPr>
          <a:xfrm>
            <a:off x="6202757" y="2217906"/>
            <a:ext cx="4535433" cy="4030494"/>
          </a:xfrm>
          <a:prstGeom prst="rect">
            <a:avLst/>
          </a:prstGeom>
        </p:spPr>
      </p:pic>
    </p:spTree>
    <p:extLst>
      <p:ext uri="{BB962C8B-B14F-4D97-AF65-F5344CB8AC3E}">
        <p14:creationId xmlns:p14="http://schemas.microsoft.com/office/powerpoint/2010/main" val="1115515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lstStyle/>
          <a:p>
            <a:r>
              <a:rPr lang="en-US" dirty="0"/>
              <a:t>Output of </a:t>
            </a:r>
            <a:r>
              <a:rPr lang="en-US" sz="3600" dirty="0"/>
              <a:t>[Reference].[</a:t>
            </a:r>
            <a:r>
              <a:rPr lang="en-US" sz="3600" dirty="0" err="1"/>
              <a:t>uvw_MarketingInformation</a:t>
            </a:r>
            <a:r>
              <a:rPr lang="en-US" sz="3600" dirty="0"/>
              <a:t>]</a:t>
            </a:r>
            <a:endParaRPr lang="en-US" dirty="0"/>
          </a:p>
        </p:txBody>
      </p:sp>
      <p:pic>
        <p:nvPicPr>
          <p:cNvPr id="5" name="Content Placeholder 4">
            <a:extLst>
              <a:ext uri="{FF2B5EF4-FFF2-40B4-BE49-F238E27FC236}">
                <a16:creationId xmlns:a16="http://schemas.microsoft.com/office/drawing/2014/main" id="{DCBD303B-CD16-4B04-B1C2-9FEC2CD8A625}"/>
              </a:ext>
            </a:extLst>
          </p:cNvPr>
          <p:cNvPicPr>
            <a:picLocks noGrp="1" noChangeAspect="1"/>
          </p:cNvPicPr>
          <p:nvPr>
            <p:ph idx="1"/>
          </p:nvPr>
        </p:nvPicPr>
        <p:blipFill>
          <a:blip r:embed="rId2"/>
          <a:stretch>
            <a:fillRect/>
          </a:stretch>
        </p:blipFill>
        <p:spPr>
          <a:xfrm>
            <a:off x="1813277" y="2372277"/>
            <a:ext cx="6325483" cy="3458058"/>
          </a:xfrm>
        </p:spPr>
      </p:pic>
    </p:spTree>
    <p:extLst>
      <p:ext uri="{BB962C8B-B14F-4D97-AF65-F5344CB8AC3E}">
        <p14:creationId xmlns:p14="http://schemas.microsoft.com/office/powerpoint/2010/main" val="42323398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1E748-19A9-4B26-BA95-444181EBB8AE}"/>
              </a:ext>
            </a:extLst>
          </p:cNvPr>
          <p:cNvSpPr>
            <a:spLocks noGrp="1"/>
          </p:cNvSpPr>
          <p:nvPr>
            <p:ph type="title"/>
          </p:nvPr>
        </p:nvSpPr>
        <p:spPr/>
        <p:txBody>
          <a:bodyPr>
            <a:normAutofit fontScale="90000"/>
          </a:bodyPr>
          <a:lstStyle/>
          <a:p>
            <a:r>
              <a:rPr lang="en-US" dirty="0"/>
              <a:t>Converting [Reference].[</a:t>
            </a:r>
            <a:r>
              <a:rPr lang="en-US" dirty="0" err="1"/>
              <a:t>YearlySales</a:t>
            </a:r>
            <a:r>
              <a:rPr lang="en-US" dirty="0"/>
              <a:t>]</a:t>
            </a:r>
            <a:br>
              <a:rPr lang="en-US" dirty="0"/>
            </a:br>
            <a:r>
              <a:rPr lang="en-US" dirty="0"/>
              <a:t>into Function [Reference].[</a:t>
            </a:r>
            <a:r>
              <a:rPr lang="en-US" dirty="0" err="1"/>
              <a:t>tvf_YearlySales</a:t>
            </a:r>
            <a:r>
              <a:rPr lang="en-US" dirty="0"/>
              <a:t>]</a:t>
            </a:r>
          </a:p>
        </p:txBody>
      </p:sp>
      <p:pic>
        <p:nvPicPr>
          <p:cNvPr id="3" name="Content Placeholder 2">
            <a:extLst>
              <a:ext uri="{FF2B5EF4-FFF2-40B4-BE49-F238E27FC236}">
                <a16:creationId xmlns:a16="http://schemas.microsoft.com/office/drawing/2014/main" id="{1EF6BA96-C61D-43B0-A0DD-A31B66EB4F29}"/>
              </a:ext>
            </a:extLst>
          </p:cNvPr>
          <p:cNvPicPr>
            <a:picLocks noGrp="1" noChangeAspect="1"/>
          </p:cNvPicPr>
          <p:nvPr>
            <p:ph idx="1"/>
          </p:nvPr>
        </p:nvPicPr>
        <p:blipFill>
          <a:blip r:embed="rId2"/>
          <a:stretch>
            <a:fillRect/>
          </a:stretch>
        </p:blipFill>
        <p:spPr>
          <a:xfrm>
            <a:off x="3666788" y="1829847"/>
            <a:ext cx="3123117" cy="4845524"/>
          </a:xfrm>
        </p:spPr>
      </p:pic>
    </p:spTree>
    <p:extLst>
      <p:ext uri="{BB962C8B-B14F-4D97-AF65-F5344CB8AC3E}">
        <p14:creationId xmlns:p14="http://schemas.microsoft.com/office/powerpoint/2010/main" val="19072857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normAutofit/>
          </a:bodyPr>
          <a:lstStyle/>
          <a:p>
            <a:r>
              <a:rPr lang="en-US" sz="3000" dirty="0"/>
              <a:t>Output of [Reference].[</a:t>
            </a:r>
            <a:r>
              <a:rPr lang="en-US" sz="3000" dirty="0" err="1"/>
              <a:t>tvf_YearlySales</a:t>
            </a:r>
            <a:r>
              <a:rPr lang="en-US" sz="3000" dirty="0"/>
              <a:t>] (2015)</a:t>
            </a:r>
          </a:p>
        </p:txBody>
      </p:sp>
      <p:pic>
        <p:nvPicPr>
          <p:cNvPr id="5" name="Content Placeholder 4">
            <a:extLst>
              <a:ext uri="{FF2B5EF4-FFF2-40B4-BE49-F238E27FC236}">
                <a16:creationId xmlns:a16="http://schemas.microsoft.com/office/drawing/2014/main" id="{74F3EA6A-A78E-4E5C-B377-EEED62AF8367}"/>
              </a:ext>
            </a:extLst>
          </p:cNvPr>
          <p:cNvPicPr>
            <a:picLocks noGrp="1" noChangeAspect="1"/>
          </p:cNvPicPr>
          <p:nvPr>
            <p:ph idx="1"/>
          </p:nvPr>
        </p:nvPicPr>
        <p:blipFill>
          <a:blip r:embed="rId2"/>
          <a:stretch>
            <a:fillRect/>
          </a:stretch>
        </p:blipFill>
        <p:spPr>
          <a:xfrm>
            <a:off x="677863" y="2887070"/>
            <a:ext cx="8596312" cy="2428472"/>
          </a:xfrm>
        </p:spPr>
      </p:pic>
    </p:spTree>
    <p:extLst>
      <p:ext uri="{BB962C8B-B14F-4D97-AF65-F5344CB8AC3E}">
        <p14:creationId xmlns:p14="http://schemas.microsoft.com/office/powerpoint/2010/main" val="2716031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a:t>
            </a:r>
            <a:r>
              <a:rPr lang="en-US" dirty="0" err="1"/>
              <a:t>Shivanie</a:t>
            </a:r>
            <a:r>
              <a:rPr lang="en-US" dirty="0"/>
              <a:t> </a:t>
            </a:r>
            <a:r>
              <a:rPr lang="en-US" dirty="0" err="1"/>
              <a:t>Kemraj</a:t>
            </a:r>
            <a:br>
              <a:rPr lang="en-US" dirty="0"/>
            </a:br>
            <a:endParaRPr lang="en-US" dirty="0"/>
          </a:p>
        </p:txBody>
      </p:sp>
      <p:pic>
        <p:nvPicPr>
          <p:cNvPr id="5" name="Content Placeholder 4">
            <a:extLst>
              <a:ext uri="{FF2B5EF4-FFF2-40B4-BE49-F238E27FC236}">
                <a16:creationId xmlns:a16="http://schemas.microsoft.com/office/drawing/2014/main" id="{15BA1131-F24F-4452-9F8C-63F7107706F4}"/>
              </a:ext>
            </a:extLst>
          </p:cNvPr>
          <p:cNvPicPr>
            <a:picLocks noGrp="1" noChangeAspect="1"/>
          </p:cNvPicPr>
          <p:nvPr>
            <p:ph idx="1"/>
          </p:nvPr>
        </p:nvPicPr>
        <p:blipFill>
          <a:blip r:embed="rId2"/>
          <a:stretch>
            <a:fillRect/>
          </a:stretch>
        </p:blipFill>
        <p:spPr>
          <a:xfrm>
            <a:off x="677334" y="2388663"/>
            <a:ext cx="9998331" cy="2080673"/>
          </a:xfrm>
        </p:spPr>
      </p:pic>
    </p:spTree>
    <p:extLst>
      <p:ext uri="{BB962C8B-B14F-4D97-AF65-F5344CB8AC3E}">
        <p14:creationId xmlns:p14="http://schemas.microsoft.com/office/powerpoint/2010/main" val="36271634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normAutofit/>
          </a:bodyPr>
          <a:lstStyle/>
          <a:p>
            <a:r>
              <a:rPr lang="en-US" sz="3000" dirty="0"/>
              <a:t>Output of [Reference].[</a:t>
            </a:r>
            <a:r>
              <a:rPr lang="en-US" sz="3000" dirty="0" err="1"/>
              <a:t>tvf_YearlySales</a:t>
            </a:r>
            <a:r>
              <a:rPr lang="en-US" sz="3000" dirty="0"/>
              <a:t>] (2016)</a:t>
            </a:r>
          </a:p>
        </p:txBody>
      </p:sp>
      <p:pic>
        <p:nvPicPr>
          <p:cNvPr id="5" name="Content Placeholder 4">
            <a:extLst>
              <a:ext uri="{FF2B5EF4-FFF2-40B4-BE49-F238E27FC236}">
                <a16:creationId xmlns:a16="http://schemas.microsoft.com/office/drawing/2014/main" id="{04AA5949-AE42-4B5B-B5E0-83C6EED8AEF5}"/>
              </a:ext>
            </a:extLst>
          </p:cNvPr>
          <p:cNvPicPr>
            <a:picLocks noGrp="1" noChangeAspect="1"/>
          </p:cNvPicPr>
          <p:nvPr>
            <p:ph idx="1"/>
          </p:nvPr>
        </p:nvPicPr>
        <p:blipFill>
          <a:blip r:embed="rId2"/>
          <a:stretch>
            <a:fillRect/>
          </a:stretch>
        </p:blipFill>
        <p:spPr>
          <a:xfrm>
            <a:off x="677863" y="2909021"/>
            <a:ext cx="8596312" cy="2384570"/>
          </a:xfrm>
        </p:spPr>
      </p:pic>
    </p:spTree>
    <p:extLst>
      <p:ext uri="{BB962C8B-B14F-4D97-AF65-F5344CB8AC3E}">
        <p14:creationId xmlns:p14="http://schemas.microsoft.com/office/powerpoint/2010/main" val="26845829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normAutofit/>
          </a:bodyPr>
          <a:lstStyle/>
          <a:p>
            <a:r>
              <a:rPr lang="en-US" sz="3000" dirty="0"/>
              <a:t>Output of [Reference].[</a:t>
            </a:r>
            <a:r>
              <a:rPr lang="en-US" sz="3000" dirty="0" err="1"/>
              <a:t>tvf_YearlySales</a:t>
            </a:r>
            <a:r>
              <a:rPr lang="en-US" sz="3000" dirty="0"/>
              <a:t>] (2017)</a:t>
            </a:r>
          </a:p>
        </p:txBody>
      </p:sp>
      <p:pic>
        <p:nvPicPr>
          <p:cNvPr id="5" name="Content Placeholder 4">
            <a:extLst>
              <a:ext uri="{FF2B5EF4-FFF2-40B4-BE49-F238E27FC236}">
                <a16:creationId xmlns:a16="http://schemas.microsoft.com/office/drawing/2014/main" id="{66CA1C4E-C3C0-44E0-9701-C03C197D4C7B}"/>
              </a:ext>
            </a:extLst>
          </p:cNvPr>
          <p:cNvPicPr>
            <a:picLocks noGrp="1" noChangeAspect="1"/>
          </p:cNvPicPr>
          <p:nvPr>
            <p:ph idx="1"/>
          </p:nvPr>
        </p:nvPicPr>
        <p:blipFill>
          <a:blip r:embed="rId2"/>
          <a:stretch>
            <a:fillRect/>
          </a:stretch>
        </p:blipFill>
        <p:spPr>
          <a:xfrm>
            <a:off x="677863" y="2902750"/>
            <a:ext cx="8596312" cy="2397112"/>
          </a:xfrm>
        </p:spPr>
      </p:pic>
    </p:spTree>
    <p:extLst>
      <p:ext uri="{BB962C8B-B14F-4D97-AF65-F5344CB8AC3E}">
        <p14:creationId xmlns:p14="http://schemas.microsoft.com/office/powerpoint/2010/main" val="349614387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normAutofit/>
          </a:bodyPr>
          <a:lstStyle/>
          <a:p>
            <a:r>
              <a:rPr lang="en-US" sz="3000" dirty="0"/>
              <a:t>Output of [Reference].[</a:t>
            </a:r>
            <a:r>
              <a:rPr lang="en-US" sz="3000" dirty="0" err="1"/>
              <a:t>tvf_YearlySales</a:t>
            </a:r>
            <a:r>
              <a:rPr lang="en-US" sz="3000" dirty="0"/>
              <a:t>] (2018)</a:t>
            </a:r>
          </a:p>
        </p:txBody>
      </p:sp>
      <p:pic>
        <p:nvPicPr>
          <p:cNvPr id="5" name="Content Placeholder 4">
            <a:extLst>
              <a:ext uri="{FF2B5EF4-FFF2-40B4-BE49-F238E27FC236}">
                <a16:creationId xmlns:a16="http://schemas.microsoft.com/office/drawing/2014/main" id="{13E008DD-B489-4EDA-9EC0-2D46AE9E55F1}"/>
              </a:ext>
            </a:extLst>
          </p:cNvPr>
          <p:cNvPicPr>
            <a:picLocks noGrp="1" noChangeAspect="1"/>
          </p:cNvPicPr>
          <p:nvPr>
            <p:ph idx="1"/>
          </p:nvPr>
        </p:nvPicPr>
        <p:blipFill>
          <a:blip r:embed="rId2"/>
          <a:stretch>
            <a:fillRect/>
          </a:stretch>
        </p:blipFill>
        <p:spPr>
          <a:xfrm>
            <a:off x="677863" y="2912593"/>
            <a:ext cx="8596312" cy="2377427"/>
          </a:xfrm>
        </p:spPr>
      </p:pic>
    </p:spTree>
    <p:extLst>
      <p:ext uri="{BB962C8B-B14F-4D97-AF65-F5344CB8AC3E}">
        <p14:creationId xmlns:p14="http://schemas.microsoft.com/office/powerpoint/2010/main" val="28136101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1AA4-C244-413D-AA49-8CB17B450D69}"/>
              </a:ext>
            </a:extLst>
          </p:cNvPr>
          <p:cNvSpPr>
            <a:spLocks noGrp="1"/>
          </p:cNvSpPr>
          <p:nvPr>
            <p:ph type="title"/>
          </p:nvPr>
        </p:nvSpPr>
        <p:spPr/>
        <p:txBody>
          <a:bodyPr/>
          <a:lstStyle/>
          <a:p>
            <a:r>
              <a:rPr lang="en-US" dirty="0"/>
              <a:t>Difference Between the Function and the Original Table:</a:t>
            </a:r>
          </a:p>
        </p:txBody>
      </p:sp>
      <p:sp>
        <p:nvSpPr>
          <p:cNvPr id="3" name="Content Placeholder 2">
            <a:extLst>
              <a:ext uri="{FF2B5EF4-FFF2-40B4-BE49-F238E27FC236}">
                <a16:creationId xmlns:a16="http://schemas.microsoft.com/office/drawing/2014/main" id="{BFB700E2-6D97-47BE-86BE-16B5F5C88052}"/>
              </a:ext>
            </a:extLst>
          </p:cNvPr>
          <p:cNvSpPr>
            <a:spLocks noGrp="1"/>
          </p:cNvSpPr>
          <p:nvPr>
            <p:ph idx="1"/>
          </p:nvPr>
        </p:nvSpPr>
        <p:spPr/>
        <p:txBody>
          <a:bodyPr/>
          <a:lstStyle/>
          <a:p>
            <a:r>
              <a:rPr lang="en-US" dirty="0"/>
              <a:t>Different data sources</a:t>
            </a:r>
          </a:p>
          <a:p>
            <a:pPr lvl="1"/>
            <a:r>
              <a:rPr lang="en-US" dirty="0"/>
              <a:t>Original table also had fewer data assumed (only 2015 and 2016), but function can show 2015 -&gt; 2018</a:t>
            </a:r>
          </a:p>
        </p:txBody>
      </p:sp>
    </p:spTree>
    <p:extLst>
      <p:ext uri="{BB962C8B-B14F-4D97-AF65-F5344CB8AC3E}">
        <p14:creationId xmlns:p14="http://schemas.microsoft.com/office/powerpoint/2010/main" val="30739329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78D1-5B72-4183-901C-D2090C6A7D1C}"/>
              </a:ext>
            </a:extLst>
          </p:cNvPr>
          <p:cNvSpPr>
            <a:spLocks noGrp="1"/>
          </p:cNvSpPr>
          <p:nvPr>
            <p:ph type="title"/>
          </p:nvPr>
        </p:nvSpPr>
        <p:spPr/>
        <p:txBody>
          <a:bodyPr/>
          <a:lstStyle/>
          <a:p>
            <a:r>
              <a:rPr lang="en-US" dirty="0"/>
              <a:t>Kevin Tang’s Conversions</a:t>
            </a:r>
          </a:p>
        </p:txBody>
      </p:sp>
      <p:sp>
        <p:nvSpPr>
          <p:cNvPr id="3" name="Text Placeholder 2">
            <a:extLst>
              <a:ext uri="{FF2B5EF4-FFF2-40B4-BE49-F238E27FC236}">
                <a16:creationId xmlns:a16="http://schemas.microsoft.com/office/drawing/2014/main" id="{9983AC99-5DED-4EF5-B705-606802D5275D}"/>
              </a:ext>
            </a:extLst>
          </p:cNvPr>
          <p:cNvSpPr>
            <a:spLocks noGrp="1"/>
          </p:cNvSpPr>
          <p:nvPr>
            <p:ph type="body" idx="1"/>
          </p:nvPr>
        </p:nvSpPr>
        <p:spPr>
          <a:xfrm>
            <a:off x="677335" y="4527448"/>
            <a:ext cx="8596668" cy="2223548"/>
          </a:xfrm>
        </p:spPr>
        <p:txBody>
          <a:bodyPr>
            <a:normAutofit/>
          </a:bodyPr>
          <a:lstStyle/>
          <a:p>
            <a:r>
              <a:rPr lang="en-US" dirty="0"/>
              <a:t>Tables:</a:t>
            </a:r>
          </a:p>
          <a:p>
            <a:pPr marL="457200" indent="-457200">
              <a:buAutoNum type="arabicParenR"/>
            </a:pPr>
            <a:r>
              <a:rPr lang="en-US" dirty="0"/>
              <a:t>[</a:t>
            </a:r>
            <a:r>
              <a:rPr lang="en-US" dirty="0" err="1"/>
              <a:t>SourceData</a:t>
            </a:r>
            <a:r>
              <a:rPr lang="en-US" dirty="0"/>
              <a:t>].[</a:t>
            </a:r>
            <a:r>
              <a:rPr lang="en-US" dirty="0" err="1"/>
              <a:t>SalesInPounds</a:t>
            </a:r>
            <a:r>
              <a:rPr lang="en-US" dirty="0"/>
              <a:t>]</a:t>
            </a:r>
          </a:p>
          <a:p>
            <a:pPr marL="457200" indent="-457200">
              <a:buAutoNum type="arabicParenR"/>
            </a:pPr>
            <a:r>
              <a:rPr lang="en-US" dirty="0"/>
              <a:t>[</a:t>
            </a:r>
            <a:r>
              <a:rPr lang="en-US" dirty="0" err="1"/>
              <a:t>SourceData</a:t>
            </a:r>
            <a:r>
              <a:rPr lang="en-US" dirty="0"/>
              <a:t>].[</a:t>
            </a:r>
            <a:r>
              <a:rPr lang="en-US" dirty="0" err="1"/>
              <a:t>SalesText</a:t>
            </a:r>
            <a:r>
              <a:rPr lang="en-US" dirty="0"/>
              <a:t>]</a:t>
            </a:r>
          </a:p>
        </p:txBody>
      </p:sp>
    </p:spTree>
    <p:extLst>
      <p:ext uri="{BB962C8B-B14F-4D97-AF65-F5344CB8AC3E}">
        <p14:creationId xmlns:p14="http://schemas.microsoft.com/office/powerpoint/2010/main" val="33661111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1E748-19A9-4B26-BA95-444181EBB8AE}"/>
              </a:ext>
            </a:extLst>
          </p:cNvPr>
          <p:cNvSpPr>
            <a:spLocks noGrp="1"/>
          </p:cNvSpPr>
          <p:nvPr>
            <p:ph type="title"/>
          </p:nvPr>
        </p:nvSpPr>
        <p:spPr/>
        <p:txBody>
          <a:bodyPr>
            <a:normAutofit fontScale="90000"/>
          </a:bodyPr>
          <a:lstStyle/>
          <a:p>
            <a:r>
              <a:rPr lang="en-US" dirty="0"/>
              <a:t>Converting [</a:t>
            </a:r>
            <a:r>
              <a:rPr lang="en-US" dirty="0" err="1"/>
              <a:t>SourceData</a:t>
            </a:r>
            <a:r>
              <a:rPr lang="en-US" dirty="0"/>
              <a:t>].[</a:t>
            </a:r>
            <a:r>
              <a:rPr lang="en-US" dirty="0" err="1"/>
              <a:t>SalesInPounds</a:t>
            </a:r>
            <a:r>
              <a:rPr lang="en-US" dirty="0"/>
              <a:t>]</a:t>
            </a:r>
            <a:br>
              <a:rPr lang="en-US" dirty="0"/>
            </a:br>
            <a:r>
              <a:rPr lang="en-US" dirty="0"/>
              <a:t>into View [</a:t>
            </a:r>
            <a:r>
              <a:rPr lang="en-US" dirty="0" err="1"/>
              <a:t>SourceData</a:t>
            </a:r>
            <a:r>
              <a:rPr lang="en-US" dirty="0"/>
              <a:t>].[</a:t>
            </a:r>
            <a:r>
              <a:rPr lang="en-US" dirty="0" err="1"/>
              <a:t>uvw_SalesInPounds</a:t>
            </a:r>
            <a:r>
              <a:rPr lang="en-US" dirty="0"/>
              <a:t>]</a:t>
            </a:r>
          </a:p>
        </p:txBody>
      </p:sp>
      <p:pic>
        <p:nvPicPr>
          <p:cNvPr id="3" name="Content Placeholder 2">
            <a:extLst>
              <a:ext uri="{FF2B5EF4-FFF2-40B4-BE49-F238E27FC236}">
                <a16:creationId xmlns:a16="http://schemas.microsoft.com/office/drawing/2014/main" id="{F0CE2F35-8E1A-4BD4-8E21-79B6608D30DF}"/>
              </a:ext>
            </a:extLst>
          </p:cNvPr>
          <p:cNvPicPr>
            <a:picLocks noGrp="1" noChangeAspect="1"/>
          </p:cNvPicPr>
          <p:nvPr>
            <p:ph idx="1"/>
          </p:nvPr>
        </p:nvPicPr>
        <p:blipFill>
          <a:blip r:embed="rId2"/>
          <a:stretch>
            <a:fillRect/>
          </a:stretch>
        </p:blipFill>
        <p:spPr>
          <a:xfrm>
            <a:off x="2568102" y="2864332"/>
            <a:ext cx="4857997" cy="2495608"/>
          </a:xfrm>
        </p:spPr>
      </p:pic>
    </p:spTree>
    <p:extLst>
      <p:ext uri="{BB962C8B-B14F-4D97-AF65-F5344CB8AC3E}">
        <p14:creationId xmlns:p14="http://schemas.microsoft.com/office/powerpoint/2010/main" val="22430036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lstStyle/>
          <a:p>
            <a:r>
              <a:rPr lang="en-US" dirty="0"/>
              <a:t>Output of [</a:t>
            </a:r>
            <a:r>
              <a:rPr lang="en-US" dirty="0" err="1"/>
              <a:t>SourceData</a:t>
            </a:r>
            <a:r>
              <a:rPr lang="en-US" dirty="0"/>
              <a:t>].[</a:t>
            </a:r>
            <a:r>
              <a:rPr lang="en-US" dirty="0" err="1"/>
              <a:t>uvw_SalesInPounds</a:t>
            </a:r>
            <a:r>
              <a:rPr lang="en-US" dirty="0"/>
              <a:t>]</a:t>
            </a:r>
          </a:p>
        </p:txBody>
      </p:sp>
      <p:pic>
        <p:nvPicPr>
          <p:cNvPr id="5" name="Content Placeholder 4">
            <a:extLst>
              <a:ext uri="{FF2B5EF4-FFF2-40B4-BE49-F238E27FC236}">
                <a16:creationId xmlns:a16="http://schemas.microsoft.com/office/drawing/2014/main" id="{EB35106C-B695-40C3-AD7D-C362CEF70E6B}"/>
              </a:ext>
            </a:extLst>
          </p:cNvPr>
          <p:cNvPicPr>
            <a:picLocks noGrp="1" noChangeAspect="1"/>
          </p:cNvPicPr>
          <p:nvPr>
            <p:ph idx="1"/>
          </p:nvPr>
        </p:nvPicPr>
        <p:blipFill>
          <a:blip r:embed="rId2"/>
          <a:stretch>
            <a:fillRect/>
          </a:stretch>
        </p:blipFill>
        <p:spPr>
          <a:xfrm>
            <a:off x="2621235" y="2721967"/>
            <a:ext cx="4709568" cy="2758679"/>
          </a:xfrm>
        </p:spPr>
      </p:pic>
    </p:spTree>
    <p:extLst>
      <p:ext uri="{BB962C8B-B14F-4D97-AF65-F5344CB8AC3E}">
        <p14:creationId xmlns:p14="http://schemas.microsoft.com/office/powerpoint/2010/main" val="553183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1AA4-C244-413D-AA49-8CB17B450D69}"/>
              </a:ext>
            </a:extLst>
          </p:cNvPr>
          <p:cNvSpPr>
            <a:spLocks noGrp="1"/>
          </p:cNvSpPr>
          <p:nvPr>
            <p:ph type="title"/>
          </p:nvPr>
        </p:nvSpPr>
        <p:spPr/>
        <p:txBody>
          <a:bodyPr/>
          <a:lstStyle/>
          <a:p>
            <a:r>
              <a:rPr lang="en-US" dirty="0"/>
              <a:t>Difference Between the View and the Original Table:</a:t>
            </a:r>
          </a:p>
        </p:txBody>
      </p:sp>
      <p:sp>
        <p:nvSpPr>
          <p:cNvPr id="3" name="Content Placeholder 2">
            <a:extLst>
              <a:ext uri="{FF2B5EF4-FFF2-40B4-BE49-F238E27FC236}">
                <a16:creationId xmlns:a16="http://schemas.microsoft.com/office/drawing/2014/main" id="{BFB700E2-6D97-47BE-86BE-16B5F5C88052}"/>
              </a:ext>
            </a:extLst>
          </p:cNvPr>
          <p:cNvSpPr>
            <a:spLocks noGrp="1"/>
          </p:cNvSpPr>
          <p:nvPr>
            <p:ph idx="1"/>
          </p:nvPr>
        </p:nvSpPr>
        <p:spPr/>
        <p:txBody>
          <a:bodyPr/>
          <a:lstStyle/>
          <a:p>
            <a:r>
              <a:rPr lang="en-US" dirty="0"/>
              <a:t>The view just has more data, all other data matches up</a:t>
            </a:r>
          </a:p>
        </p:txBody>
      </p:sp>
    </p:spTree>
    <p:extLst>
      <p:ext uri="{BB962C8B-B14F-4D97-AF65-F5344CB8AC3E}">
        <p14:creationId xmlns:p14="http://schemas.microsoft.com/office/powerpoint/2010/main" val="42006535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1E748-19A9-4B26-BA95-444181EBB8AE}"/>
              </a:ext>
            </a:extLst>
          </p:cNvPr>
          <p:cNvSpPr>
            <a:spLocks noGrp="1"/>
          </p:cNvSpPr>
          <p:nvPr>
            <p:ph type="title"/>
          </p:nvPr>
        </p:nvSpPr>
        <p:spPr/>
        <p:txBody>
          <a:bodyPr/>
          <a:lstStyle/>
          <a:p>
            <a:r>
              <a:rPr lang="en-US" dirty="0"/>
              <a:t>Converting [</a:t>
            </a:r>
            <a:r>
              <a:rPr lang="en-US" dirty="0" err="1"/>
              <a:t>SourceData</a:t>
            </a:r>
            <a:r>
              <a:rPr lang="en-US" dirty="0"/>
              <a:t>].[</a:t>
            </a:r>
            <a:r>
              <a:rPr lang="en-US" dirty="0" err="1"/>
              <a:t>SalesText</a:t>
            </a:r>
            <a:r>
              <a:rPr lang="en-US" dirty="0"/>
              <a:t>]</a:t>
            </a:r>
            <a:br>
              <a:rPr lang="en-US" dirty="0"/>
            </a:br>
            <a:r>
              <a:rPr lang="en-US" dirty="0"/>
              <a:t>into View [</a:t>
            </a:r>
            <a:r>
              <a:rPr lang="en-US" dirty="0" err="1"/>
              <a:t>SourceData</a:t>
            </a:r>
            <a:r>
              <a:rPr lang="en-US" dirty="0"/>
              <a:t>].[</a:t>
            </a:r>
            <a:r>
              <a:rPr lang="en-US" dirty="0" err="1"/>
              <a:t>uvw_SalesText</a:t>
            </a:r>
            <a:r>
              <a:rPr lang="en-US" dirty="0"/>
              <a:t>]</a:t>
            </a:r>
          </a:p>
        </p:txBody>
      </p:sp>
      <p:pic>
        <p:nvPicPr>
          <p:cNvPr id="3" name="Content Placeholder 2">
            <a:extLst>
              <a:ext uri="{FF2B5EF4-FFF2-40B4-BE49-F238E27FC236}">
                <a16:creationId xmlns:a16="http://schemas.microsoft.com/office/drawing/2014/main" id="{02244CAB-95E2-48C4-B886-2AF9223D2A36}"/>
              </a:ext>
            </a:extLst>
          </p:cNvPr>
          <p:cNvPicPr>
            <a:picLocks noGrp="1" noChangeAspect="1"/>
          </p:cNvPicPr>
          <p:nvPr>
            <p:ph idx="1"/>
          </p:nvPr>
        </p:nvPicPr>
        <p:blipFill>
          <a:blip r:embed="rId2"/>
          <a:stretch>
            <a:fillRect/>
          </a:stretch>
        </p:blipFill>
        <p:spPr>
          <a:xfrm>
            <a:off x="3141594" y="2160588"/>
            <a:ext cx="3891503" cy="4116994"/>
          </a:xfrm>
        </p:spPr>
      </p:pic>
    </p:spTree>
    <p:extLst>
      <p:ext uri="{BB962C8B-B14F-4D97-AF65-F5344CB8AC3E}">
        <p14:creationId xmlns:p14="http://schemas.microsoft.com/office/powerpoint/2010/main" val="37480900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4B23-11FA-4511-B779-558AB4A6EF9E}"/>
              </a:ext>
            </a:extLst>
          </p:cNvPr>
          <p:cNvSpPr>
            <a:spLocks noGrp="1"/>
          </p:cNvSpPr>
          <p:nvPr>
            <p:ph type="title"/>
          </p:nvPr>
        </p:nvSpPr>
        <p:spPr/>
        <p:txBody>
          <a:bodyPr/>
          <a:lstStyle/>
          <a:p>
            <a:r>
              <a:rPr lang="en-US" dirty="0"/>
              <a:t>Output of [</a:t>
            </a:r>
            <a:r>
              <a:rPr lang="en-US" dirty="0" err="1"/>
              <a:t>SourceData</a:t>
            </a:r>
            <a:r>
              <a:rPr lang="en-US" dirty="0"/>
              <a:t>].[</a:t>
            </a:r>
            <a:r>
              <a:rPr lang="en-US" dirty="0" err="1"/>
              <a:t>uvw_SalesText</a:t>
            </a:r>
            <a:r>
              <a:rPr lang="en-US" dirty="0"/>
              <a:t>]</a:t>
            </a:r>
          </a:p>
        </p:txBody>
      </p:sp>
      <p:pic>
        <p:nvPicPr>
          <p:cNvPr id="5" name="Content Placeholder 4">
            <a:extLst>
              <a:ext uri="{FF2B5EF4-FFF2-40B4-BE49-F238E27FC236}">
                <a16:creationId xmlns:a16="http://schemas.microsoft.com/office/drawing/2014/main" id="{CF0851D3-DEF6-47BD-B43E-B349B2DB2BA9}"/>
              </a:ext>
            </a:extLst>
          </p:cNvPr>
          <p:cNvPicPr>
            <a:picLocks noGrp="1" noChangeAspect="1"/>
          </p:cNvPicPr>
          <p:nvPr>
            <p:ph idx="1"/>
          </p:nvPr>
        </p:nvPicPr>
        <p:blipFill>
          <a:blip r:embed="rId2"/>
          <a:stretch>
            <a:fillRect/>
          </a:stretch>
        </p:blipFill>
        <p:spPr>
          <a:xfrm>
            <a:off x="2259253" y="2718156"/>
            <a:ext cx="5433531" cy="2766300"/>
          </a:xfrm>
        </p:spPr>
      </p:pic>
    </p:spTree>
    <p:extLst>
      <p:ext uri="{BB962C8B-B14F-4D97-AF65-F5344CB8AC3E}">
        <p14:creationId xmlns:p14="http://schemas.microsoft.com/office/powerpoint/2010/main" val="2412588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Konrad Rakowski</a:t>
            </a:r>
            <a:br>
              <a:rPr lang="en-US" dirty="0"/>
            </a:br>
            <a:endParaRPr lang="en-US" dirty="0"/>
          </a:p>
        </p:txBody>
      </p:sp>
      <p:pic>
        <p:nvPicPr>
          <p:cNvPr id="5" name="Content Placeholder 4">
            <a:extLst>
              <a:ext uri="{FF2B5EF4-FFF2-40B4-BE49-F238E27FC236}">
                <a16:creationId xmlns:a16="http://schemas.microsoft.com/office/drawing/2014/main" id="{38987016-2133-4343-89A0-E28191B89D99}"/>
              </a:ext>
            </a:extLst>
          </p:cNvPr>
          <p:cNvPicPr>
            <a:picLocks noGrp="1" noChangeAspect="1"/>
          </p:cNvPicPr>
          <p:nvPr>
            <p:ph idx="1"/>
          </p:nvPr>
        </p:nvPicPr>
        <p:blipFill>
          <a:blip r:embed="rId2"/>
          <a:stretch>
            <a:fillRect/>
          </a:stretch>
        </p:blipFill>
        <p:spPr>
          <a:xfrm>
            <a:off x="677334" y="2373010"/>
            <a:ext cx="10285916" cy="2111980"/>
          </a:xfrm>
        </p:spPr>
      </p:pic>
    </p:spTree>
    <p:extLst>
      <p:ext uri="{BB962C8B-B14F-4D97-AF65-F5344CB8AC3E}">
        <p14:creationId xmlns:p14="http://schemas.microsoft.com/office/powerpoint/2010/main" val="26229051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1AA4-C244-413D-AA49-8CB17B450D69}"/>
              </a:ext>
            </a:extLst>
          </p:cNvPr>
          <p:cNvSpPr>
            <a:spLocks noGrp="1"/>
          </p:cNvSpPr>
          <p:nvPr>
            <p:ph type="title"/>
          </p:nvPr>
        </p:nvSpPr>
        <p:spPr/>
        <p:txBody>
          <a:bodyPr/>
          <a:lstStyle/>
          <a:p>
            <a:r>
              <a:rPr lang="en-US" dirty="0"/>
              <a:t>Difference Between the View and the Original Table:</a:t>
            </a:r>
          </a:p>
        </p:txBody>
      </p:sp>
      <p:pic>
        <p:nvPicPr>
          <p:cNvPr id="5" name="Content Placeholder 4" descr="Table&#10;&#10;Description automatically generated">
            <a:extLst>
              <a:ext uri="{FF2B5EF4-FFF2-40B4-BE49-F238E27FC236}">
                <a16:creationId xmlns:a16="http://schemas.microsoft.com/office/drawing/2014/main" id="{8C64808E-82AF-4DC6-AA65-861922CEC5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418" y="1780268"/>
            <a:ext cx="4663844" cy="3147333"/>
          </a:xfrm>
        </p:spPr>
      </p:pic>
      <p:pic>
        <p:nvPicPr>
          <p:cNvPr id="7" name="Picture 6" descr="Graphical user interface, text&#10;&#10;Description automatically generated with medium confidence">
            <a:extLst>
              <a:ext uri="{FF2B5EF4-FFF2-40B4-BE49-F238E27FC236}">
                <a16:creationId xmlns:a16="http://schemas.microsoft.com/office/drawing/2014/main" id="{CB1DBAF0-7402-47F4-8108-F0B5678F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164" y="1780268"/>
            <a:ext cx="2695151" cy="3999257"/>
          </a:xfrm>
          <a:prstGeom prst="rect">
            <a:avLst/>
          </a:prstGeom>
        </p:spPr>
      </p:pic>
      <p:sp>
        <p:nvSpPr>
          <p:cNvPr id="8" name="TextBox 7">
            <a:extLst>
              <a:ext uri="{FF2B5EF4-FFF2-40B4-BE49-F238E27FC236}">
                <a16:creationId xmlns:a16="http://schemas.microsoft.com/office/drawing/2014/main" id="{953E35CD-93FC-4293-95A3-8C839F309345}"/>
              </a:ext>
            </a:extLst>
          </p:cNvPr>
          <p:cNvSpPr txBox="1"/>
          <p:nvPr/>
        </p:nvSpPr>
        <p:spPr>
          <a:xfrm>
            <a:off x="418289" y="5002666"/>
            <a:ext cx="4854102" cy="1754326"/>
          </a:xfrm>
          <a:prstGeom prst="rect">
            <a:avLst/>
          </a:prstGeom>
          <a:noFill/>
        </p:spPr>
        <p:txBody>
          <a:bodyPr wrap="square" rtlCol="0">
            <a:spAutoFit/>
          </a:bodyPr>
          <a:lstStyle/>
          <a:p>
            <a:r>
              <a:rPr lang="en-US" dirty="0"/>
              <a:t>Different data sets (everything matches except ones appended with USD, but view also has more data contained on top of that)</a:t>
            </a:r>
          </a:p>
          <a:p>
            <a:endParaRPr lang="en-US" dirty="0"/>
          </a:p>
          <a:p>
            <a:r>
              <a:rPr lang="en-US" dirty="0"/>
              <a:t>Some cost column values in original append a "USD"</a:t>
            </a:r>
          </a:p>
        </p:txBody>
      </p:sp>
    </p:spTree>
    <p:extLst>
      <p:ext uri="{BB962C8B-B14F-4D97-AF65-F5344CB8AC3E}">
        <p14:creationId xmlns:p14="http://schemas.microsoft.com/office/powerpoint/2010/main" val="42167533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64F91A-720A-4503-9687-35C7034098AA}"/>
              </a:ext>
            </a:extLst>
          </p:cNvPr>
          <p:cNvSpPr>
            <a:spLocks noGrp="1"/>
          </p:cNvSpPr>
          <p:nvPr>
            <p:ph type="title"/>
          </p:nvPr>
        </p:nvSpPr>
        <p:spPr/>
        <p:txBody>
          <a:bodyPr>
            <a:normAutofit/>
          </a:bodyPr>
          <a:lstStyle/>
          <a:p>
            <a:r>
              <a:rPr lang="en-US" sz="3600" dirty="0"/>
              <a:t>Other Things Related To Implementation</a:t>
            </a:r>
          </a:p>
        </p:txBody>
      </p:sp>
      <p:sp>
        <p:nvSpPr>
          <p:cNvPr id="5" name="Text Placeholder 4">
            <a:extLst>
              <a:ext uri="{FF2B5EF4-FFF2-40B4-BE49-F238E27FC236}">
                <a16:creationId xmlns:a16="http://schemas.microsoft.com/office/drawing/2014/main" id="{01448FFA-C17E-4E35-82E4-F01F79B9328F}"/>
              </a:ext>
            </a:extLst>
          </p:cNvPr>
          <p:cNvSpPr>
            <a:spLocks noGrp="1"/>
          </p:cNvSpPr>
          <p:nvPr>
            <p:ph type="body" idx="1"/>
          </p:nvPr>
        </p:nvSpPr>
        <p:spPr>
          <a:xfrm>
            <a:off x="677335" y="4527448"/>
            <a:ext cx="8596668" cy="988135"/>
          </a:xfrm>
        </p:spPr>
        <p:txBody>
          <a:bodyPr>
            <a:normAutofit/>
          </a:bodyPr>
          <a:lstStyle/>
          <a:p>
            <a:pPr marL="457200" indent="-457200">
              <a:buAutoNum type="arabicParenR"/>
            </a:pPr>
            <a:r>
              <a:rPr lang="en-US" dirty="0"/>
              <a:t>Remaking </a:t>
            </a:r>
            <a:r>
              <a:rPr lang="en-US" dirty="0" err="1"/>
              <a:t>Data.SalesByCountry</a:t>
            </a:r>
            <a:r>
              <a:rPr lang="en-US" dirty="0"/>
              <a:t> using normalized database</a:t>
            </a:r>
          </a:p>
          <a:p>
            <a:pPr marL="914400" lvl="1" indent="-457200">
              <a:buAutoNum type="arabicParenR"/>
            </a:pPr>
            <a:r>
              <a:rPr lang="en-US" dirty="0"/>
              <a:t>Remade into </a:t>
            </a:r>
            <a:r>
              <a:rPr lang="en-US" dirty="0" err="1"/>
              <a:t>Data.uvw_SaleByCountry</a:t>
            </a:r>
            <a:endParaRPr lang="en-US" dirty="0"/>
          </a:p>
        </p:txBody>
      </p:sp>
    </p:spTree>
    <p:extLst>
      <p:ext uri="{BB962C8B-B14F-4D97-AF65-F5344CB8AC3E}">
        <p14:creationId xmlns:p14="http://schemas.microsoft.com/office/powerpoint/2010/main" val="10088410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9EBC2-170A-40F2-8069-B7239B335848}"/>
              </a:ext>
            </a:extLst>
          </p:cNvPr>
          <p:cNvSpPr>
            <a:spLocks noGrp="1"/>
          </p:cNvSpPr>
          <p:nvPr>
            <p:ph type="title"/>
          </p:nvPr>
        </p:nvSpPr>
        <p:spPr/>
        <p:txBody>
          <a:bodyPr>
            <a:normAutofit/>
          </a:bodyPr>
          <a:lstStyle/>
          <a:p>
            <a:r>
              <a:rPr lang="en-US" sz="2800" dirty="0" err="1"/>
              <a:t>Data.SalesByCountry</a:t>
            </a:r>
            <a:r>
              <a:rPr lang="en-US" sz="2800" dirty="0"/>
              <a:t> Definition (Pre-Normalization)</a:t>
            </a:r>
          </a:p>
        </p:txBody>
      </p:sp>
      <p:pic>
        <p:nvPicPr>
          <p:cNvPr id="7" name="Content Placeholder 6">
            <a:extLst>
              <a:ext uri="{FF2B5EF4-FFF2-40B4-BE49-F238E27FC236}">
                <a16:creationId xmlns:a16="http://schemas.microsoft.com/office/drawing/2014/main" id="{D9271FD0-0C32-4510-A121-100A6FE40937}"/>
              </a:ext>
            </a:extLst>
          </p:cNvPr>
          <p:cNvPicPr>
            <a:picLocks noGrp="1" noChangeAspect="1"/>
          </p:cNvPicPr>
          <p:nvPr>
            <p:ph idx="1"/>
          </p:nvPr>
        </p:nvPicPr>
        <p:blipFill>
          <a:blip r:embed="rId2"/>
          <a:stretch>
            <a:fillRect/>
          </a:stretch>
        </p:blipFill>
        <p:spPr>
          <a:xfrm>
            <a:off x="2519463" y="2004157"/>
            <a:ext cx="4824919" cy="4119011"/>
          </a:xfrm>
        </p:spPr>
      </p:pic>
    </p:spTree>
    <p:extLst>
      <p:ext uri="{BB962C8B-B14F-4D97-AF65-F5344CB8AC3E}">
        <p14:creationId xmlns:p14="http://schemas.microsoft.com/office/powerpoint/2010/main" val="26298389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F0010-4FF6-48C9-9C90-66A1573B0947}"/>
              </a:ext>
            </a:extLst>
          </p:cNvPr>
          <p:cNvSpPr>
            <a:spLocks noGrp="1"/>
          </p:cNvSpPr>
          <p:nvPr>
            <p:ph type="title"/>
          </p:nvPr>
        </p:nvSpPr>
        <p:spPr/>
        <p:txBody>
          <a:bodyPr/>
          <a:lstStyle/>
          <a:p>
            <a:r>
              <a:rPr lang="en-US" dirty="0" err="1"/>
              <a:t>Data.uvw_SaleByCountry</a:t>
            </a:r>
            <a:r>
              <a:rPr lang="en-US" dirty="0"/>
              <a:t> Definition (Post-Normalization)</a:t>
            </a:r>
          </a:p>
        </p:txBody>
      </p:sp>
      <p:pic>
        <p:nvPicPr>
          <p:cNvPr id="5" name="Content Placeholder 4">
            <a:extLst>
              <a:ext uri="{FF2B5EF4-FFF2-40B4-BE49-F238E27FC236}">
                <a16:creationId xmlns:a16="http://schemas.microsoft.com/office/drawing/2014/main" id="{ECC0BE1E-4D78-4842-A376-C1A12BBBC328}"/>
              </a:ext>
            </a:extLst>
          </p:cNvPr>
          <p:cNvPicPr>
            <a:picLocks noGrp="1" noChangeAspect="1"/>
          </p:cNvPicPr>
          <p:nvPr>
            <p:ph idx="1"/>
          </p:nvPr>
        </p:nvPicPr>
        <p:blipFill>
          <a:blip r:embed="rId2"/>
          <a:stretch>
            <a:fillRect/>
          </a:stretch>
        </p:blipFill>
        <p:spPr>
          <a:xfrm>
            <a:off x="3628417" y="1837214"/>
            <a:ext cx="2782111" cy="4674198"/>
          </a:xfrm>
        </p:spPr>
      </p:pic>
    </p:spTree>
    <p:extLst>
      <p:ext uri="{BB962C8B-B14F-4D97-AF65-F5344CB8AC3E}">
        <p14:creationId xmlns:p14="http://schemas.microsoft.com/office/powerpoint/2010/main" val="31529781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3059-9620-43B7-B6A5-2DCEC4175CFC}"/>
              </a:ext>
            </a:extLst>
          </p:cNvPr>
          <p:cNvSpPr>
            <a:spLocks noGrp="1"/>
          </p:cNvSpPr>
          <p:nvPr>
            <p:ph type="title"/>
          </p:nvPr>
        </p:nvSpPr>
        <p:spPr/>
        <p:txBody>
          <a:bodyPr/>
          <a:lstStyle/>
          <a:p>
            <a:r>
              <a:rPr lang="en-US" dirty="0" err="1"/>
              <a:t>Data.uvw_SalesByCountry</a:t>
            </a:r>
            <a:r>
              <a:rPr lang="en-US" dirty="0"/>
              <a:t> Output</a:t>
            </a:r>
          </a:p>
        </p:txBody>
      </p:sp>
      <p:pic>
        <p:nvPicPr>
          <p:cNvPr id="5" name="Content Placeholder 4">
            <a:extLst>
              <a:ext uri="{FF2B5EF4-FFF2-40B4-BE49-F238E27FC236}">
                <a16:creationId xmlns:a16="http://schemas.microsoft.com/office/drawing/2014/main" id="{73125B42-FD8E-46D6-97C2-FAA0BFE96207}"/>
              </a:ext>
            </a:extLst>
          </p:cNvPr>
          <p:cNvPicPr>
            <a:picLocks noGrp="1" noChangeAspect="1"/>
          </p:cNvPicPr>
          <p:nvPr>
            <p:ph idx="1"/>
          </p:nvPr>
        </p:nvPicPr>
        <p:blipFill>
          <a:blip r:embed="rId2"/>
          <a:stretch>
            <a:fillRect/>
          </a:stretch>
        </p:blipFill>
        <p:spPr>
          <a:xfrm>
            <a:off x="677863" y="3175550"/>
            <a:ext cx="9148204" cy="1970382"/>
          </a:xfrm>
        </p:spPr>
      </p:pic>
    </p:spTree>
    <p:extLst>
      <p:ext uri="{BB962C8B-B14F-4D97-AF65-F5344CB8AC3E}">
        <p14:creationId xmlns:p14="http://schemas.microsoft.com/office/powerpoint/2010/main" val="28831852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0224-C56E-48BF-A55A-3CE48A2CE2F8}"/>
              </a:ext>
            </a:extLst>
          </p:cNvPr>
          <p:cNvSpPr>
            <a:spLocks noGrp="1"/>
          </p:cNvSpPr>
          <p:nvPr>
            <p:ph type="title"/>
          </p:nvPr>
        </p:nvSpPr>
        <p:spPr/>
        <p:txBody>
          <a:bodyPr/>
          <a:lstStyle/>
          <a:p>
            <a:r>
              <a:rPr lang="en-US" dirty="0"/>
              <a:t>Proof That Both Views Give Same Output</a:t>
            </a:r>
          </a:p>
        </p:txBody>
      </p:sp>
      <p:pic>
        <p:nvPicPr>
          <p:cNvPr id="12" name="Content Placeholder 11">
            <a:extLst>
              <a:ext uri="{FF2B5EF4-FFF2-40B4-BE49-F238E27FC236}">
                <a16:creationId xmlns:a16="http://schemas.microsoft.com/office/drawing/2014/main" id="{05C8A949-E2D3-4754-8062-DE8DB33727EC}"/>
              </a:ext>
            </a:extLst>
          </p:cNvPr>
          <p:cNvPicPr>
            <a:picLocks noGrp="1" noChangeAspect="1"/>
          </p:cNvPicPr>
          <p:nvPr>
            <p:ph idx="1"/>
          </p:nvPr>
        </p:nvPicPr>
        <p:blipFill>
          <a:blip r:embed="rId2"/>
          <a:stretch>
            <a:fillRect/>
          </a:stretch>
        </p:blipFill>
        <p:spPr>
          <a:xfrm>
            <a:off x="677334" y="1930400"/>
            <a:ext cx="8596312" cy="3870812"/>
          </a:xfrm>
        </p:spPr>
      </p:pic>
    </p:spTree>
    <p:extLst>
      <p:ext uri="{BB962C8B-B14F-4D97-AF65-F5344CB8AC3E}">
        <p14:creationId xmlns:p14="http://schemas.microsoft.com/office/powerpoint/2010/main" val="2919611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0224-C56E-48BF-A55A-3CE48A2CE2F8}"/>
              </a:ext>
            </a:extLst>
          </p:cNvPr>
          <p:cNvSpPr>
            <a:spLocks noGrp="1"/>
          </p:cNvSpPr>
          <p:nvPr>
            <p:ph type="title"/>
          </p:nvPr>
        </p:nvSpPr>
        <p:spPr/>
        <p:txBody>
          <a:bodyPr/>
          <a:lstStyle/>
          <a:p>
            <a:r>
              <a:rPr lang="en-US" dirty="0"/>
              <a:t>Proof That Both Views Give Same Output</a:t>
            </a:r>
          </a:p>
        </p:txBody>
      </p:sp>
      <p:pic>
        <p:nvPicPr>
          <p:cNvPr id="6" name="Content Placeholder 5">
            <a:extLst>
              <a:ext uri="{FF2B5EF4-FFF2-40B4-BE49-F238E27FC236}">
                <a16:creationId xmlns:a16="http://schemas.microsoft.com/office/drawing/2014/main" id="{7C098F7C-7A6A-4A2A-A458-FE0F1384EF1D}"/>
              </a:ext>
            </a:extLst>
          </p:cNvPr>
          <p:cNvPicPr>
            <a:picLocks noGrp="1" noChangeAspect="1"/>
          </p:cNvPicPr>
          <p:nvPr>
            <p:ph idx="1"/>
          </p:nvPr>
        </p:nvPicPr>
        <p:blipFill>
          <a:blip r:embed="rId2"/>
          <a:stretch>
            <a:fillRect/>
          </a:stretch>
        </p:blipFill>
        <p:spPr>
          <a:xfrm>
            <a:off x="997023" y="1930400"/>
            <a:ext cx="8596667" cy="4192946"/>
          </a:xfrm>
        </p:spPr>
      </p:pic>
    </p:spTree>
    <p:extLst>
      <p:ext uri="{BB962C8B-B14F-4D97-AF65-F5344CB8AC3E}">
        <p14:creationId xmlns:p14="http://schemas.microsoft.com/office/powerpoint/2010/main" val="2268172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B50C62-0221-40F9-8A73-FA723DD855ED}"/>
              </a:ext>
            </a:extLst>
          </p:cNvPr>
          <p:cNvSpPr>
            <a:spLocks noGrp="1"/>
          </p:cNvSpPr>
          <p:nvPr>
            <p:ph type="title"/>
          </p:nvPr>
        </p:nvSpPr>
        <p:spPr/>
        <p:txBody>
          <a:bodyPr/>
          <a:lstStyle/>
          <a:p>
            <a:r>
              <a:rPr lang="en-US" dirty="0"/>
              <a:t>Brief Breakdown of </a:t>
            </a:r>
            <a:r>
              <a:rPr lang="en-US" dirty="0" err="1"/>
              <a:t>WorkFlowStep</a:t>
            </a:r>
            <a:r>
              <a:rPr lang="en-US" dirty="0"/>
              <a:t> (Summary of Work Done)</a:t>
            </a:r>
          </a:p>
        </p:txBody>
      </p:sp>
    </p:spTree>
    <p:extLst>
      <p:ext uri="{BB962C8B-B14F-4D97-AF65-F5344CB8AC3E}">
        <p14:creationId xmlns:p14="http://schemas.microsoft.com/office/powerpoint/2010/main" val="26122886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C26C5-0902-45BD-8294-73293D8FE1E8}"/>
              </a:ext>
            </a:extLst>
          </p:cNvPr>
          <p:cNvSpPr>
            <a:spLocks noGrp="1"/>
          </p:cNvSpPr>
          <p:nvPr>
            <p:ph type="title"/>
          </p:nvPr>
        </p:nvSpPr>
        <p:spPr/>
        <p:txBody>
          <a:bodyPr/>
          <a:lstStyle/>
          <a:p>
            <a:r>
              <a:rPr lang="en-US" dirty="0"/>
              <a:t>Contributions of Timothy </a:t>
            </a:r>
            <a:r>
              <a:rPr lang="en-US" dirty="0" err="1"/>
              <a:t>Dakis</a:t>
            </a:r>
            <a:endParaRPr lang="en-US" dirty="0"/>
          </a:p>
        </p:txBody>
      </p:sp>
      <p:pic>
        <p:nvPicPr>
          <p:cNvPr id="7" name="Content Placeholder 6">
            <a:extLst>
              <a:ext uri="{FF2B5EF4-FFF2-40B4-BE49-F238E27FC236}">
                <a16:creationId xmlns:a16="http://schemas.microsoft.com/office/drawing/2014/main" id="{A9929846-9B5E-4EA2-8117-F8C0D768B80A}"/>
              </a:ext>
            </a:extLst>
          </p:cNvPr>
          <p:cNvPicPr>
            <a:picLocks noGrp="1" noChangeAspect="1"/>
          </p:cNvPicPr>
          <p:nvPr>
            <p:ph idx="1"/>
          </p:nvPr>
        </p:nvPicPr>
        <p:blipFill>
          <a:blip r:embed="rId2"/>
          <a:stretch>
            <a:fillRect/>
          </a:stretch>
        </p:blipFill>
        <p:spPr>
          <a:xfrm>
            <a:off x="677863" y="2520908"/>
            <a:ext cx="8596312" cy="3160797"/>
          </a:xfrm>
        </p:spPr>
      </p:pic>
    </p:spTree>
    <p:extLst>
      <p:ext uri="{BB962C8B-B14F-4D97-AF65-F5344CB8AC3E}">
        <p14:creationId xmlns:p14="http://schemas.microsoft.com/office/powerpoint/2010/main" val="10450756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C26C5-0902-45BD-8294-73293D8FE1E8}"/>
              </a:ext>
            </a:extLst>
          </p:cNvPr>
          <p:cNvSpPr>
            <a:spLocks noGrp="1"/>
          </p:cNvSpPr>
          <p:nvPr>
            <p:ph type="title"/>
          </p:nvPr>
        </p:nvSpPr>
        <p:spPr/>
        <p:txBody>
          <a:bodyPr/>
          <a:lstStyle/>
          <a:p>
            <a:r>
              <a:rPr lang="en-US" dirty="0"/>
              <a:t>Contributions of </a:t>
            </a:r>
            <a:r>
              <a:rPr lang="en-US" dirty="0" err="1"/>
              <a:t>Mikhaiel</a:t>
            </a:r>
            <a:r>
              <a:rPr lang="en-US" dirty="0"/>
              <a:t> Gomes</a:t>
            </a:r>
          </a:p>
        </p:txBody>
      </p:sp>
      <p:pic>
        <p:nvPicPr>
          <p:cNvPr id="6" name="Content Placeholder 5">
            <a:extLst>
              <a:ext uri="{FF2B5EF4-FFF2-40B4-BE49-F238E27FC236}">
                <a16:creationId xmlns:a16="http://schemas.microsoft.com/office/drawing/2014/main" id="{9E4759C8-D469-4489-AB42-EF209A34CFE9}"/>
              </a:ext>
            </a:extLst>
          </p:cNvPr>
          <p:cNvPicPr>
            <a:picLocks noGrp="1" noChangeAspect="1"/>
          </p:cNvPicPr>
          <p:nvPr>
            <p:ph idx="1"/>
          </p:nvPr>
        </p:nvPicPr>
        <p:blipFill>
          <a:blip r:embed="rId2"/>
          <a:stretch>
            <a:fillRect/>
          </a:stretch>
        </p:blipFill>
        <p:spPr>
          <a:xfrm>
            <a:off x="677863" y="3291329"/>
            <a:ext cx="8596312" cy="1619954"/>
          </a:xfrm>
        </p:spPr>
      </p:pic>
    </p:spTree>
    <p:extLst>
      <p:ext uri="{BB962C8B-B14F-4D97-AF65-F5344CB8AC3E}">
        <p14:creationId xmlns:p14="http://schemas.microsoft.com/office/powerpoint/2010/main" val="1481452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Kevin Tang</a:t>
            </a:r>
            <a:br>
              <a:rPr lang="en-US" dirty="0"/>
            </a:br>
            <a:endParaRPr lang="en-US" dirty="0"/>
          </a:p>
        </p:txBody>
      </p:sp>
      <p:pic>
        <p:nvPicPr>
          <p:cNvPr id="5" name="Content Placeholder 4">
            <a:extLst>
              <a:ext uri="{FF2B5EF4-FFF2-40B4-BE49-F238E27FC236}">
                <a16:creationId xmlns:a16="http://schemas.microsoft.com/office/drawing/2014/main" id="{B33DB222-E7E7-45F0-83F2-01D0B29C1DDD}"/>
              </a:ext>
            </a:extLst>
          </p:cNvPr>
          <p:cNvPicPr>
            <a:picLocks noGrp="1" noChangeAspect="1"/>
          </p:cNvPicPr>
          <p:nvPr>
            <p:ph idx="1"/>
          </p:nvPr>
        </p:nvPicPr>
        <p:blipFill>
          <a:blip r:embed="rId2"/>
          <a:stretch>
            <a:fillRect/>
          </a:stretch>
        </p:blipFill>
        <p:spPr>
          <a:xfrm>
            <a:off x="677334" y="2414690"/>
            <a:ext cx="10343585" cy="2157310"/>
          </a:xfrm>
        </p:spPr>
      </p:pic>
    </p:spTree>
    <p:extLst>
      <p:ext uri="{BB962C8B-B14F-4D97-AF65-F5344CB8AC3E}">
        <p14:creationId xmlns:p14="http://schemas.microsoft.com/office/powerpoint/2010/main" val="275771406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C26C5-0902-45BD-8294-73293D8FE1E8}"/>
              </a:ext>
            </a:extLst>
          </p:cNvPr>
          <p:cNvSpPr>
            <a:spLocks noGrp="1"/>
          </p:cNvSpPr>
          <p:nvPr>
            <p:ph type="title"/>
          </p:nvPr>
        </p:nvSpPr>
        <p:spPr/>
        <p:txBody>
          <a:bodyPr/>
          <a:lstStyle/>
          <a:p>
            <a:r>
              <a:rPr lang="en-US" dirty="0"/>
              <a:t>Contributions of </a:t>
            </a:r>
            <a:r>
              <a:rPr lang="en-US" dirty="0" err="1"/>
              <a:t>Shivanie</a:t>
            </a:r>
            <a:r>
              <a:rPr lang="en-US" dirty="0"/>
              <a:t> </a:t>
            </a:r>
            <a:r>
              <a:rPr lang="en-US" dirty="0" err="1"/>
              <a:t>Kemraj</a:t>
            </a:r>
            <a:endParaRPr lang="en-US" dirty="0"/>
          </a:p>
        </p:txBody>
      </p:sp>
      <p:pic>
        <p:nvPicPr>
          <p:cNvPr id="6" name="Content Placeholder 5">
            <a:extLst>
              <a:ext uri="{FF2B5EF4-FFF2-40B4-BE49-F238E27FC236}">
                <a16:creationId xmlns:a16="http://schemas.microsoft.com/office/drawing/2014/main" id="{767B256D-C3F7-41F7-ABE8-BA8DF0CBE8A8}"/>
              </a:ext>
            </a:extLst>
          </p:cNvPr>
          <p:cNvPicPr>
            <a:picLocks noGrp="1" noChangeAspect="1"/>
          </p:cNvPicPr>
          <p:nvPr>
            <p:ph idx="1"/>
          </p:nvPr>
        </p:nvPicPr>
        <p:blipFill>
          <a:blip r:embed="rId2"/>
          <a:stretch>
            <a:fillRect/>
          </a:stretch>
        </p:blipFill>
        <p:spPr>
          <a:xfrm>
            <a:off x="677863" y="3273904"/>
            <a:ext cx="8596312" cy="1654805"/>
          </a:xfrm>
        </p:spPr>
      </p:pic>
    </p:spTree>
    <p:extLst>
      <p:ext uri="{BB962C8B-B14F-4D97-AF65-F5344CB8AC3E}">
        <p14:creationId xmlns:p14="http://schemas.microsoft.com/office/powerpoint/2010/main" val="4244162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C26C5-0902-45BD-8294-73293D8FE1E8}"/>
              </a:ext>
            </a:extLst>
          </p:cNvPr>
          <p:cNvSpPr>
            <a:spLocks noGrp="1"/>
          </p:cNvSpPr>
          <p:nvPr>
            <p:ph type="title"/>
          </p:nvPr>
        </p:nvSpPr>
        <p:spPr/>
        <p:txBody>
          <a:bodyPr/>
          <a:lstStyle/>
          <a:p>
            <a:r>
              <a:rPr lang="en-US" dirty="0"/>
              <a:t>Contributions of Konrad Rakowski</a:t>
            </a:r>
          </a:p>
        </p:txBody>
      </p:sp>
      <p:pic>
        <p:nvPicPr>
          <p:cNvPr id="6" name="Content Placeholder 5">
            <a:extLst>
              <a:ext uri="{FF2B5EF4-FFF2-40B4-BE49-F238E27FC236}">
                <a16:creationId xmlns:a16="http://schemas.microsoft.com/office/drawing/2014/main" id="{8A585103-99D7-4789-A859-5AD35E4FFB78}"/>
              </a:ext>
            </a:extLst>
          </p:cNvPr>
          <p:cNvPicPr>
            <a:picLocks noGrp="1" noChangeAspect="1"/>
          </p:cNvPicPr>
          <p:nvPr>
            <p:ph idx="1"/>
          </p:nvPr>
        </p:nvPicPr>
        <p:blipFill>
          <a:blip r:embed="rId2"/>
          <a:stretch>
            <a:fillRect/>
          </a:stretch>
        </p:blipFill>
        <p:spPr>
          <a:xfrm>
            <a:off x="677863" y="3326836"/>
            <a:ext cx="8596312" cy="1548940"/>
          </a:xfrm>
        </p:spPr>
      </p:pic>
    </p:spTree>
    <p:extLst>
      <p:ext uri="{BB962C8B-B14F-4D97-AF65-F5344CB8AC3E}">
        <p14:creationId xmlns:p14="http://schemas.microsoft.com/office/powerpoint/2010/main" val="1787636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C26C5-0902-45BD-8294-73293D8FE1E8}"/>
              </a:ext>
            </a:extLst>
          </p:cNvPr>
          <p:cNvSpPr>
            <a:spLocks noGrp="1"/>
          </p:cNvSpPr>
          <p:nvPr>
            <p:ph type="title"/>
          </p:nvPr>
        </p:nvSpPr>
        <p:spPr/>
        <p:txBody>
          <a:bodyPr/>
          <a:lstStyle/>
          <a:p>
            <a:r>
              <a:rPr lang="en-US" dirty="0"/>
              <a:t>Contributions of Kevin Tang</a:t>
            </a:r>
          </a:p>
        </p:txBody>
      </p:sp>
      <p:pic>
        <p:nvPicPr>
          <p:cNvPr id="6" name="Content Placeholder 5">
            <a:extLst>
              <a:ext uri="{FF2B5EF4-FFF2-40B4-BE49-F238E27FC236}">
                <a16:creationId xmlns:a16="http://schemas.microsoft.com/office/drawing/2014/main" id="{C4FA7725-A1BA-48B1-83F8-5DF32AD7675B}"/>
              </a:ext>
            </a:extLst>
          </p:cNvPr>
          <p:cNvPicPr>
            <a:picLocks noGrp="1" noChangeAspect="1"/>
          </p:cNvPicPr>
          <p:nvPr>
            <p:ph idx="1"/>
          </p:nvPr>
        </p:nvPicPr>
        <p:blipFill>
          <a:blip r:embed="rId2"/>
          <a:stretch>
            <a:fillRect/>
          </a:stretch>
        </p:blipFill>
        <p:spPr>
          <a:xfrm>
            <a:off x="677863" y="3309625"/>
            <a:ext cx="8596312" cy="1583362"/>
          </a:xfrm>
        </p:spPr>
      </p:pic>
    </p:spTree>
    <p:extLst>
      <p:ext uri="{BB962C8B-B14F-4D97-AF65-F5344CB8AC3E}">
        <p14:creationId xmlns:p14="http://schemas.microsoft.com/office/powerpoint/2010/main" val="4051530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BDCD70-DFB6-40D1-A7D5-F8F34E1156BD}"/>
              </a:ext>
            </a:extLst>
          </p:cNvPr>
          <p:cNvSpPr>
            <a:spLocks noGrp="1"/>
          </p:cNvSpPr>
          <p:nvPr>
            <p:ph type="title"/>
          </p:nvPr>
        </p:nvSpPr>
        <p:spPr/>
        <p:txBody>
          <a:bodyPr/>
          <a:lstStyle/>
          <a:p>
            <a:r>
              <a:rPr lang="en-US" dirty="0"/>
              <a:t>Gannt Chart</a:t>
            </a:r>
          </a:p>
        </p:txBody>
      </p:sp>
      <p:pic>
        <p:nvPicPr>
          <p:cNvPr id="5" name="Content Placeholder 4">
            <a:extLst>
              <a:ext uri="{FF2B5EF4-FFF2-40B4-BE49-F238E27FC236}">
                <a16:creationId xmlns:a16="http://schemas.microsoft.com/office/drawing/2014/main" id="{CB2DDDAC-BA86-4BF4-BFC0-CBCA4503BC3B}"/>
              </a:ext>
            </a:extLst>
          </p:cNvPr>
          <p:cNvPicPr>
            <a:picLocks noGrp="1" noChangeAspect="1"/>
          </p:cNvPicPr>
          <p:nvPr>
            <p:ph idx="1"/>
          </p:nvPr>
        </p:nvPicPr>
        <p:blipFill>
          <a:blip r:embed="rId2"/>
          <a:stretch>
            <a:fillRect/>
          </a:stretch>
        </p:blipFill>
        <p:spPr>
          <a:xfrm>
            <a:off x="1080102" y="1930400"/>
            <a:ext cx="8193900" cy="4087812"/>
          </a:xfrm>
        </p:spPr>
      </p:pic>
    </p:spTree>
    <p:extLst>
      <p:ext uri="{BB962C8B-B14F-4D97-AF65-F5344CB8AC3E}">
        <p14:creationId xmlns:p14="http://schemas.microsoft.com/office/powerpoint/2010/main" val="1390707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B4FA-75C3-4461-A51F-B3D5C43B3F1A}"/>
              </a:ext>
            </a:extLst>
          </p:cNvPr>
          <p:cNvSpPr>
            <a:spLocks noGrp="1"/>
          </p:cNvSpPr>
          <p:nvPr>
            <p:ph type="title"/>
          </p:nvPr>
        </p:nvSpPr>
        <p:spPr/>
        <p:txBody>
          <a:bodyPr/>
          <a:lstStyle/>
          <a:p>
            <a:r>
              <a:rPr lang="en-US" dirty="0"/>
              <a:t>The Project Part</a:t>
            </a:r>
          </a:p>
        </p:txBody>
      </p:sp>
      <p:sp>
        <p:nvSpPr>
          <p:cNvPr id="3" name="Content Placeholder 2">
            <a:extLst>
              <a:ext uri="{FF2B5EF4-FFF2-40B4-BE49-F238E27FC236}">
                <a16:creationId xmlns:a16="http://schemas.microsoft.com/office/drawing/2014/main" id="{ACD58CA2-7AF6-464D-83AB-BFC40FED0C62}"/>
              </a:ext>
            </a:extLst>
          </p:cNvPr>
          <p:cNvSpPr>
            <a:spLocks noGrp="1"/>
          </p:cNvSpPr>
          <p:nvPr>
            <p:ph idx="1"/>
          </p:nvPr>
        </p:nvSpPr>
        <p:spPr>
          <a:xfrm>
            <a:off x="677334" y="2160589"/>
            <a:ext cx="8596668" cy="4201300"/>
          </a:xfrm>
        </p:spPr>
        <p:txBody>
          <a:bodyPr>
            <a:normAutofit fontScale="92500" lnSpcReduction="20000"/>
          </a:bodyPr>
          <a:lstStyle/>
          <a:p>
            <a:r>
              <a:rPr lang="en-US" dirty="0"/>
              <a:t>This part of the presentation will show aspects related to implementing the project itself in more depth. It will include:</a:t>
            </a:r>
          </a:p>
          <a:p>
            <a:pPr lvl="1"/>
            <a:r>
              <a:rPr lang="en-US" dirty="0"/>
              <a:t>Showcase the </a:t>
            </a:r>
            <a:r>
              <a:rPr lang="en-US" dirty="0" err="1"/>
              <a:t>WorkFlowStep</a:t>
            </a:r>
            <a:r>
              <a:rPr lang="en-US" dirty="0"/>
              <a:t> and </a:t>
            </a:r>
            <a:r>
              <a:rPr lang="en-US" dirty="0" err="1"/>
              <a:t>UserAuthorization</a:t>
            </a:r>
            <a:r>
              <a:rPr lang="en-US" dirty="0"/>
              <a:t> tables</a:t>
            </a:r>
          </a:p>
          <a:p>
            <a:pPr lvl="1"/>
            <a:r>
              <a:rPr lang="en-US" dirty="0"/>
              <a:t>ERD/PDM of the Data schema tables before and after normalization</a:t>
            </a:r>
          </a:p>
          <a:p>
            <a:pPr lvl="1"/>
            <a:r>
              <a:rPr lang="en-US" dirty="0"/>
              <a:t>Data cleansing (why and how things were cleaned)</a:t>
            </a:r>
          </a:p>
          <a:p>
            <a:pPr lvl="1"/>
            <a:r>
              <a:rPr lang="en-US" dirty="0"/>
              <a:t>The UDT hierarchy, along with why each UDT exists, how reusable each one was, and when in the project they were decided</a:t>
            </a:r>
          </a:p>
          <a:p>
            <a:pPr lvl="1"/>
            <a:r>
              <a:rPr lang="en-US" dirty="0"/>
              <a:t>The Data schema table Normalization</a:t>
            </a:r>
          </a:p>
          <a:p>
            <a:pPr lvl="2"/>
            <a:r>
              <a:rPr lang="en-US" dirty="0"/>
              <a:t>Will explain why columns were either added or removed or modified</a:t>
            </a:r>
          </a:p>
          <a:p>
            <a:pPr lvl="2"/>
            <a:r>
              <a:rPr lang="en-US" dirty="0"/>
              <a:t>Will explain why the constraints added were added</a:t>
            </a:r>
          </a:p>
          <a:p>
            <a:pPr lvl="2"/>
            <a:r>
              <a:rPr lang="en-US" dirty="0"/>
              <a:t>Segmented by which tables were done by whom</a:t>
            </a:r>
          </a:p>
          <a:p>
            <a:pPr lvl="1"/>
            <a:r>
              <a:rPr lang="en-US" dirty="0"/>
              <a:t>The conversion of non-Data schema tables into views/functions where applicable</a:t>
            </a:r>
          </a:p>
          <a:p>
            <a:pPr lvl="2"/>
            <a:r>
              <a:rPr lang="en-US" dirty="0"/>
              <a:t>Segmented by which conversions were done by whom</a:t>
            </a:r>
          </a:p>
          <a:p>
            <a:pPr lvl="1"/>
            <a:r>
              <a:rPr lang="en-US" dirty="0"/>
              <a:t>Other things related to implementation</a:t>
            </a:r>
          </a:p>
        </p:txBody>
      </p:sp>
    </p:spTree>
    <p:extLst>
      <p:ext uri="{BB962C8B-B14F-4D97-AF65-F5344CB8AC3E}">
        <p14:creationId xmlns:p14="http://schemas.microsoft.com/office/powerpoint/2010/main" val="985588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6FF0F7-8017-4CA8-B806-8ED314B00669}"/>
              </a:ext>
            </a:extLst>
          </p:cNvPr>
          <p:cNvSpPr>
            <a:spLocks noGrp="1"/>
          </p:cNvSpPr>
          <p:nvPr>
            <p:ph type="title"/>
          </p:nvPr>
        </p:nvSpPr>
        <p:spPr/>
        <p:txBody>
          <a:bodyPr/>
          <a:lstStyle/>
          <a:p>
            <a:r>
              <a:rPr lang="en-US" dirty="0" err="1"/>
              <a:t>DbSecurity.UserAuthorization</a:t>
            </a:r>
            <a:r>
              <a:rPr lang="en-US" dirty="0"/>
              <a:t> and</a:t>
            </a:r>
            <a:br>
              <a:rPr lang="en-US" dirty="0"/>
            </a:br>
            <a:r>
              <a:rPr lang="en-US" dirty="0" err="1"/>
              <a:t>Process.WorkFlowStep</a:t>
            </a:r>
            <a:endParaRPr lang="en-US" dirty="0"/>
          </a:p>
        </p:txBody>
      </p:sp>
    </p:spTree>
    <p:extLst>
      <p:ext uri="{BB962C8B-B14F-4D97-AF65-F5344CB8AC3E}">
        <p14:creationId xmlns:p14="http://schemas.microsoft.com/office/powerpoint/2010/main" val="283394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272C-6501-43CF-B353-FA85CA6E369A}"/>
              </a:ext>
            </a:extLst>
          </p:cNvPr>
          <p:cNvSpPr>
            <a:spLocks noGrp="1"/>
          </p:cNvSpPr>
          <p:nvPr>
            <p:ph type="title"/>
          </p:nvPr>
        </p:nvSpPr>
        <p:spPr/>
        <p:txBody>
          <a:bodyPr>
            <a:normAutofit/>
          </a:bodyPr>
          <a:lstStyle/>
          <a:p>
            <a:r>
              <a:rPr lang="en-US" sz="2800" dirty="0"/>
              <a:t>Standard-view PDM of </a:t>
            </a:r>
            <a:r>
              <a:rPr lang="en-US" sz="2800" dirty="0" err="1"/>
              <a:t>DbSecurity.UserAuthorization</a:t>
            </a:r>
            <a:r>
              <a:rPr lang="en-US" sz="2800" dirty="0"/>
              <a:t> and </a:t>
            </a:r>
            <a:r>
              <a:rPr lang="en-US" sz="2800" dirty="0" err="1"/>
              <a:t>Process.WorkFlowStep</a:t>
            </a:r>
            <a:endParaRPr lang="en-US" sz="2800" dirty="0"/>
          </a:p>
        </p:txBody>
      </p:sp>
      <p:pic>
        <p:nvPicPr>
          <p:cNvPr id="5" name="Content Placeholder 4">
            <a:extLst>
              <a:ext uri="{FF2B5EF4-FFF2-40B4-BE49-F238E27FC236}">
                <a16:creationId xmlns:a16="http://schemas.microsoft.com/office/drawing/2014/main" id="{0827FB77-5993-45BC-89C0-C162A2D617AF}"/>
              </a:ext>
            </a:extLst>
          </p:cNvPr>
          <p:cNvPicPr>
            <a:picLocks noGrp="1" noChangeAspect="1"/>
          </p:cNvPicPr>
          <p:nvPr>
            <p:ph idx="1"/>
          </p:nvPr>
        </p:nvPicPr>
        <p:blipFill>
          <a:blip r:embed="rId2"/>
          <a:stretch>
            <a:fillRect/>
          </a:stretch>
        </p:blipFill>
        <p:spPr>
          <a:xfrm>
            <a:off x="1673157" y="1660681"/>
            <a:ext cx="6595353" cy="4873589"/>
          </a:xfrm>
        </p:spPr>
      </p:pic>
    </p:spTree>
    <p:extLst>
      <p:ext uri="{BB962C8B-B14F-4D97-AF65-F5344CB8AC3E}">
        <p14:creationId xmlns:p14="http://schemas.microsoft.com/office/powerpoint/2010/main" val="1819262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BBC71-0C13-47A6-AB15-CF32B4023826}"/>
              </a:ext>
            </a:extLst>
          </p:cNvPr>
          <p:cNvSpPr>
            <a:spLocks noGrp="1"/>
          </p:cNvSpPr>
          <p:nvPr>
            <p:ph type="title"/>
          </p:nvPr>
        </p:nvSpPr>
        <p:spPr/>
        <p:txBody>
          <a:bodyPr/>
          <a:lstStyle/>
          <a:p>
            <a:r>
              <a:rPr lang="en-US" dirty="0"/>
              <a:t>The Project Plan</a:t>
            </a:r>
          </a:p>
        </p:txBody>
      </p:sp>
      <p:sp>
        <p:nvSpPr>
          <p:cNvPr id="3" name="Content Placeholder 2">
            <a:extLst>
              <a:ext uri="{FF2B5EF4-FFF2-40B4-BE49-F238E27FC236}">
                <a16:creationId xmlns:a16="http://schemas.microsoft.com/office/drawing/2014/main" id="{414C230F-C87D-4AB3-A914-77A5E52B0F7B}"/>
              </a:ext>
            </a:extLst>
          </p:cNvPr>
          <p:cNvSpPr>
            <a:spLocks noGrp="1"/>
          </p:cNvSpPr>
          <p:nvPr>
            <p:ph idx="1"/>
          </p:nvPr>
        </p:nvSpPr>
        <p:spPr>
          <a:xfrm>
            <a:off x="677334" y="1528291"/>
            <a:ext cx="8596668" cy="4463947"/>
          </a:xfrm>
        </p:spPr>
        <p:txBody>
          <a:bodyPr>
            <a:normAutofit/>
          </a:bodyPr>
          <a:lstStyle/>
          <a:p>
            <a:r>
              <a:rPr lang="en-US" dirty="0"/>
              <a:t>Our project was broken into three distinct phases, summarized as follows:</a:t>
            </a:r>
          </a:p>
          <a:p>
            <a:pPr lvl="1"/>
            <a:r>
              <a:rPr lang="en-US" dirty="0"/>
              <a:t>Planning Phase</a:t>
            </a:r>
          </a:p>
          <a:p>
            <a:pPr lvl="2"/>
            <a:r>
              <a:rPr lang="en-US" dirty="0"/>
              <a:t>This is where we would ask our initial questions to Professor Heller and then come up with ideas for the implementation phase</a:t>
            </a:r>
          </a:p>
          <a:p>
            <a:pPr lvl="1"/>
            <a:r>
              <a:rPr lang="en-US" dirty="0"/>
              <a:t>Implementation Phase</a:t>
            </a:r>
          </a:p>
          <a:p>
            <a:pPr lvl="2"/>
            <a:r>
              <a:rPr lang="en-US" dirty="0"/>
              <a:t>This is where we would implement things based off our plans</a:t>
            </a:r>
          </a:p>
          <a:p>
            <a:pPr lvl="1"/>
            <a:r>
              <a:rPr lang="en-US" dirty="0"/>
              <a:t>Presentation Phase</a:t>
            </a:r>
          </a:p>
          <a:p>
            <a:pPr lvl="2"/>
            <a:r>
              <a:rPr lang="en-US" dirty="0"/>
              <a:t>This is where we would make our slides in recordings showcasing the implementations</a:t>
            </a:r>
          </a:p>
          <a:p>
            <a:pPr lvl="2"/>
            <a:endParaRPr lang="en-US" dirty="0"/>
          </a:p>
        </p:txBody>
      </p:sp>
    </p:spTree>
    <p:extLst>
      <p:ext uri="{BB962C8B-B14F-4D97-AF65-F5344CB8AC3E}">
        <p14:creationId xmlns:p14="http://schemas.microsoft.com/office/powerpoint/2010/main" val="1620835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600F-D267-47A5-99C6-0C4CD3520B89}"/>
              </a:ext>
            </a:extLst>
          </p:cNvPr>
          <p:cNvSpPr>
            <a:spLocks noGrp="1"/>
          </p:cNvSpPr>
          <p:nvPr>
            <p:ph type="title"/>
          </p:nvPr>
        </p:nvSpPr>
        <p:spPr/>
        <p:txBody>
          <a:bodyPr/>
          <a:lstStyle/>
          <a:p>
            <a:r>
              <a:rPr lang="en-US" dirty="0"/>
              <a:t>Everything has a FK Relationship with the </a:t>
            </a:r>
            <a:r>
              <a:rPr lang="en-US" dirty="0" err="1"/>
              <a:t>DbSecurity.UserAuthorization</a:t>
            </a:r>
            <a:r>
              <a:rPr lang="en-US" dirty="0"/>
              <a:t> Table</a:t>
            </a:r>
          </a:p>
        </p:txBody>
      </p:sp>
      <p:pic>
        <p:nvPicPr>
          <p:cNvPr id="5" name="Content Placeholder 4">
            <a:extLst>
              <a:ext uri="{FF2B5EF4-FFF2-40B4-BE49-F238E27FC236}">
                <a16:creationId xmlns:a16="http://schemas.microsoft.com/office/drawing/2014/main" id="{FD9E06DE-4AD8-4626-9E30-2B2BFD777B18}"/>
              </a:ext>
            </a:extLst>
          </p:cNvPr>
          <p:cNvPicPr>
            <a:picLocks noGrp="1" noChangeAspect="1"/>
          </p:cNvPicPr>
          <p:nvPr>
            <p:ph idx="1"/>
          </p:nvPr>
        </p:nvPicPr>
        <p:blipFill>
          <a:blip r:embed="rId2"/>
          <a:stretch>
            <a:fillRect/>
          </a:stretch>
        </p:blipFill>
        <p:spPr>
          <a:xfrm>
            <a:off x="706158" y="3374919"/>
            <a:ext cx="9126984" cy="1552682"/>
          </a:xfrm>
        </p:spPr>
      </p:pic>
    </p:spTree>
    <p:extLst>
      <p:ext uri="{BB962C8B-B14F-4D97-AF65-F5344CB8AC3E}">
        <p14:creationId xmlns:p14="http://schemas.microsoft.com/office/powerpoint/2010/main" val="2977070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D049-7E26-4438-9807-86A98FA26C33}"/>
              </a:ext>
            </a:extLst>
          </p:cNvPr>
          <p:cNvSpPr>
            <a:spLocks noGrp="1"/>
          </p:cNvSpPr>
          <p:nvPr>
            <p:ph type="title"/>
          </p:nvPr>
        </p:nvSpPr>
        <p:spPr/>
        <p:txBody>
          <a:bodyPr>
            <a:normAutofit/>
          </a:bodyPr>
          <a:lstStyle/>
          <a:p>
            <a:r>
              <a:rPr lang="en-US" sz="3200" dirty="0"/>
              <a:t>Overview of the </a:t>
            </a:r>
            <a:r>
              <a:rPr lang="en-US" sz="3200" dirty="0" err="1"/>
              <a:t>Process.WorkFlowStep</a:t>
            </a:r>
            <a:r>
              <a:rPr lang="en-US" sz="3200" dirty="0"/>
              <a:t> table</a:t>
            </a:r>
          </a:p>
        </p:txBody>
      </p:sp>
      <p:pic>
        <p:nvPicPr>
          <p:cNvPr id="7" name="Content Placeholder 6">
            <a:extLst>
              <a:ext uri="{FF2B5EF4-FFF2-40B4-BE49-F238E27FC236}">
                <a16:creationId xmlns:a16="http://schemas.microsoft.com/office/drawing/2014/main" id="{B4B34C08-41C3-4847-AA83-338B6658017D}"/>
              </a:ext>
            </a:extLst>
          </p:cNvPr>
          <p:cNvPicPr>
            <a:picLocks noGrp="1" noChangeAspect="1"/>
          </p:cNvPicPr>
          <p:nvPr>
            <p:ph idx="1"/>
          </p:nvPr>
        </p:nvPicPr>
        <p:blipFill>
          <a:blip r:embed="rId2"/>
          <a:stretch>
            <a:fillRect/>
          </a:stretch>
        </p:blipFill>
        <p:spPr>
          <a:xfrm>
            <a:off x="677335" y="1925733"/>
            <a:ext cx="8596668" cy="4350791"/>
          </a:xfrm>
        </p:spPr>
      </p:pic>
    </p:spTree>
    <p:extLst>
      <p:ext uri="{BB962C8B-B14F-4D97-AF65-F5344CB8AC3E}">
        <p14:creationId xmlns:p14="http://schemas.microsoft.com/office/powerpoint/2010/main" val="2092875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6FF0F7-8017-4CA8-B806-8ED314B00669}"/>
              </a:ext>
            </a:extLst>
          </p:cNvPr>
          <p:cNvSpPr>
            <a:spLocks noGrp="1"/>
          </p:cNvSpPr>
          <p:nvPr>
            <p:ph type="title"/>
          </p:nvPr>
        </p:nvSpPr>
        <p:spPr/>
        <p:txBody>
          <a:bodyPr/>
          <a:lstStyle/>
          <a:p>
            <a:r>
              <a:rPr lang="en-US" dirty="0"/>
              <a:t>ERD/PDM of the Data schema tables before and after normalization</a:t>
            </a:r>
          </a:p>
        </p:txBody>
      </p:sp>
    </p:spTree>
    <p:extLst>
      <p:ext uri="{BB962C8B-B14F-4D97-AF65-F5344CB8AC3E}">
        <p14:creationId xmlns:p14="http://schemas.microsoft.com/office/powerpoint/2010/main" val="3271518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3DAA-C7B9-4ED5-BF22-5BAD92DBAB94}"/>
              </a:ext>
            </a:extLst>
          </p:cNvPr>
          <p:cNvSpPr>
            <a:spLocks noGrp="1"/>
          </p:cNvSpPr>
          <p:nvPr>
            <p:ph type="title"/>
          </p:nvPr>
        </p:nvSpPr>
        <p:spPr/>
        <p:txBody>
          <a:bodyPr/>
          <a:lstStyle/>
          <a:p>
            <a:r>
              <a:rPr lang="en-US" dirty="0"/>
              <a:t>PDM of Original Data Schema Tables</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DE1A3EB4-E1DC-4588-9922-46EB6C37C5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124" y="1930400"/>
            <a:ext cx="8537099" cy="4402306"/>
          </a:xfrm>
        </p:spPr>
      </p:pic>
    </p:spTree>
    <p:extLst>
      <p:ext uri="{BB962C8B-B14F-4D97-AF65-F5344CB8AC3E}">
        <p14:creationId xmlns:p14="http://schemas.microsoft.com/office/powerpoint/2010/main" val="2026455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A89FD-D81F-4E60-8ABF-D111FB708E0E}"/>
              </a:ext>
            </a:extLst>
          </p:cNvPr>
          <p:cNvSpPr>
            <a:spLocks noGrp="1"/>
          </p:cNvSpPr>
          <p:nvPr>
            <p:ph type="title"/>
          </p:nvPr>
        </p:nvSpPr>
        <p:spPr/>
        <p:txBody>
          <a:bodyPr>
            <a:normAutofit fontScale="90000"/>
          </a:bodyPr>
          <a:lstStyle/>
          <a:p>
            <a:r>
              <a:rPr lang="en-US" sz="2800" dirty="0"/>
              <a:t>Name-view of Data Schema Tables (Post-Normalization)</a:t>
            </a:r>
            <a:br>
              <a:rPr lang="en-US" sz="2800" dirty="0"/>
            </a:br>
            <a:r>
              <a:rPr lang="en-US" sz="2800" dirty="0"/>
              <a:t>(Without </a:t>
            </a:r>
            <a:r>
              <a:rPr lang="en-US" sz="2800" dirty="0" err="1"/>
              <a:t>DbSecurity.UserAuthorization</a:t>
            </a:r>
            <a:r>
              <a:rPr lang="en-US" sz="2800" dirty="0"/>
              <a:t>)</a:t>
            </a:r>
          </a:p>
        </p:txBody>
      </p:sp>
      <p:sp>
        <p:nvSpPr>
          <p:cNvPr id="6" name="TextBox 5">
            <a:extLst>
              <a:ext uri="{FF2B5EF4-FFF2-40B4-BE49-F238E27FC236}">
                <a16:creationId xmlns:a16="http://schemas.microsoft.com/office/drawing/2014/main" id="{9E30375F-CB45-46B0-9BAA-7ADF042F862E}"/>
              </a:ext>
            </a:extLst>
          </p:cNvPr>
          <p:cNvSpPr txBox="1"/>
          <p:nvPr/>
        </p:nvSpPr>
        <p:spPr>
          <a:xfrm>
            <a:off x="9022230" y="1930400"/>
            <a:ext cx="2529191" cy="1200329"/>
          </a:xfrm>
          <a:prstGeom prst="rect">
            <a:avLst/>
          </a:prstGeom>
          <a:noFill/>
        </p:spPr>
        <p:txBody>
          <a:bodyPr wrap="square" rtlCol="0">
            <a:spAutoFit/>
          </a:bodyPr>
          <a:lstStyle/>
          <a:p>
            <a:r>
              <a:rPr lang="en-US" dirty="0"/>
              <a:t>Name-view used to fit entire database in 1 screenshot to see all the FK relationships</a:t>
            </a:r>
          </a:p>
        </p:txBody>
      </p:sp>
      <p:sp>
        <p:nvSpPr>
          <p:cNvPr id="7" name="TextBox 6">
            <a:extLst>
              <a:ext uri="{FF2B5EF4-FFF2-40B4-BE49-F238E27FC236}">
                <a16:creationId xmlns:a16="http://schemas.microsoft.com/office/drawing/2014/main" id="{5E083E2F-DD9A-4C9A-AC01-81B9D4B7C978}"/>
              </a:ext>
            </a:extLst>
          </p:cNvPr>
          <p:cNvSpPr txBox="1"/>
          <p:nvPr/>
        </p:nvSpPr>
        <p:spPr>
          <a:xfrm>
            <a:off x="9022230" y="3386078"/>
            <a:ext cx="2529191" cy="2862322"/>
          </a:xfrm>
          <a:prstGeom prst="rect">
            <a:avLst/>
          </a:prstGeom>
          <a:noFill/>
        </p:spPr>
        <p:txBody>
          <a:bodyPr wrap="square" rtlCol="0">
            <a:spAutoFit/>
          </a:bodyPr>
          <a:lstStyle/>
          <a:p>
            <a:r>
              <a:rPr lang="en-US" dirty="0"/>
              <a:t>Standard-view showing UDTS, etc. will be shown for specific sections of this when showing how each individual Data table of the original table was normalized</a:t>
            </a:r>
          </a:p>
          <a:p>
            <a:endParaRPr lang="en-US" dirty="0"/>
          </a:p>
        </p:txBody>
      </p:sp>
      <p:pic>
        <p:nvPicPr>
          <p:cNvPr id="11" name="Content Placeholder 10">
            <a:extLst>
              <a:ext uri="{FF2B5EF4-FFF2-40B4-BE49-F238E27FC236}">
                <a16:creationId xmlns:a16="http://schemas.microsoft.com/office/drawing/2014/main" id="{4603343F-EF1D-46BD-AA02-2E50898795E6}"/>
              </a:ext>
            </a:extLst>
          </p:cNvPr>
          <p:cNvPicPr>
            <a:picLocks noGrp="1" noChangeAspect="1"/>
          </p:cNvPicPr>
          <p:nvPr>
            <p:ph idx="1"/>
          </p:nvPr>
        </p:nvPicPr>
        <p:blipFill>
          <a:blip r:embed="rId2"/>
          <a:stretch>
            <a:fillRect/>
          </a:stretch>
        </p:blipFill>
        <p:spPr>
          <a:xfrm>
            <a:off x="534571" y="2021191"/>
            <a:ext cx="8487659" cy="4227209"/>
          </a:xfrm>
        </p:spPr>
      </p:pic>
    </p:spTree>
    <p:extLst>
      <p:ext uri="{BB962C8B-B14F-4D97-AF65-F5344CB8AC3E}">
        <p14:creationId xmlns:p14="http://schemas.microsoft.com/office/powerpoint/2010/main" val="2603837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A89FD-D81F-4E60-8ABF-D111FB708E0E}"/>
              </a:ext>
            </a:extLst>
          </p:cNvPr>
          <p:cNvSpPr>
            <a:spLocks noGrp="1"/>
          </p:cNvSpPr>
          <p:nvPr>
            <p:ph type="title"/>
          </p:nvPr>
        </p:nvSpPr>
        <p:spPr/>
        <p:txBody>
          <a:bodyPr>
            <a:normAutofit fontScale="90000"/>
          </a:bodyPr>
          <a:lstStyle/>
          <a:p>
            <a:r>
              <a:rPr lang="en-US" sz="2800" dirty="0"/>
              <a:t>Key-view of Data Schema Tables (Post-Normalization)</a:t>
            </a:r>
            <a:br>
              <a:rPr lang="en-US" sz="2800" dirty="0"/>
            </a:br>
            <a:r>
              <a:rPr lang="en-US" sz="2800" dirty="0"/>
              <a:t>(With </a:t>
            </a:r>
            <a:r>
              <a:rPr lang="en-US" sz="2800" dirty="0" err="1"/>
              <a:t>DbSecurity.UserAuthorization</a:t>
            </a:r>
            <a:r>
              <a:rPr lang="en-US" sz="2800" dirty="0"/>
              <a:t>)</a:t>
            </a:r>
          </a:p>
        </p:txBody>
      </p:sp>
      <p:pic>
        <p:nvPicPr>
          <p:cNvPr id="5" name="Content Placeholder 4">
            <a:extLst>
              <a:ext uri="{FF2B5EF4-FFF2-40B4-BE49-F238E27FC236}">
                <a16:creationId xmlns:a16="http://schemas.microsoft.com/office/drawing/2014/main" id="{F82962A8-F14C-4EE3-B0E8-E374761B8659}"/>
              </a:ext>
            </a:extLst>
          </p:cNvPr>
          <p:cNvPicPr>
            <a:picLocks noGrp="1" noChangeAspect="1"/>
          </p:cNvPicPr>
          <p:nvPr>
            <p:ph idx="1"/>
          </p:nvPr>
        </p:nvPicPr>
        <p:blipFill>
          <a:blip r:embed="rId2"/>
          <a:stretch>
            <a:fillRect/>
          </a:stretch>
        </p:blipFill>
        <p:spPr>
          <a:xfrm>
            <a:off x="677334" y="1930400"/>
            <a:ext cx="9068115" cy="4570975"/>
          </a:xfrm>
        </p:spPr>
      </p:pic>
    </p:spTree>
    <p:extLst>
      <p:ext uri="{BB962C8B-B14F-4D97-AF65-F5344CB8AC3E}">
        <p14:creationId xmlns:p14="http://schemas.microsoft.com/office/powerpoint/2010/main" val="156334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CB1FE-3651-4E19-B9FF-4139F50E06F1}"/>
              </a:ext>
            </a:extLst>
          </p:cNvPr>
          <p:cNvSpPr>
            <a:spLocks noGrp="1"/>
          </p:cNvSpPr>
          <p:nvPr>
            <p:ph type="title"/>
          </p:nvPr>
        </p:nvSpPr>
        <p:spPr/>
        <p:txBody>
          <a:bodyPr/>
          <a:lstStyle/>
          <a:p>
            <a:r>
              <a:rPr lang="en-US" dirty="0"/>
              <a:t>Data Cleansing</a:t>
            </a:r>
          </a:p>
        </p:txBody>
      </p:sp>
    </p:spTree>
    <p:extLst>
      <p:ext uri="{BB962C8B-B14F-4D97-AF65-F5344CB8AC3E}">
        <p14:creationId xmlns:p14="http://schemas.microsoft.com/office/powerpoint/2010/main" val="3591001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54CBA2-1400-46AF-BF04-AACEE0BACBAF}"/>
              </a:ext>
            </a:extLst>
          </p:cNvPr>
          <p:cNvSpPr>
            <a:spLocks noGrp="1"/>
          </p:cNvSpPr>
          <p:nvPr>
            <p:ph type="title"/>
          </p:nvPr>
        </p:nvSpPr>
        <p:spPr/>
        <p:txBody>
          <a:bodyPr>
            <a:normAutofit/>
          </a:bodyPr>
          <a:lstStyle/>
          <a:p>
            <a:r>
              <a:rPr lang="en-US" sz="2800" dirty="0"/>
              <a:t>Data Cleansing Part 1:</a:t>
            </a:r>
            <a:br>
              <a:rPr lang="en-US" sz="2800" dirty="0"/>
            </a:br>
            <a:r>
              <a:rPr lang="en-US" sz="2800" dirty="0"/>
              <a:t>The Row with mostly NULL values in </a:t>
            </a:r>
            <a:r>
              <a:rPr lang="en-US" sz="2800" dirty="0" err="1"/>
              <a:t>Data.Stock</a:t>
            </a:r>
            <a:endParaRPr lang="en-US" sz="2800" dirty="0"/>
          </a:p>
        </p:txBody>
      </p:sp>
      <p:pic>
        <p:nvPicPr>
          <p:cNvPr id="7" name="Content Placeholder 6">
            <a:extLst>
              <a:ext uri="{FF2B5EF4-FFF2-40B4-BE49-F238E27FC236}">
                <a16:creationId xmlns:a16="http://schemas.microsoft.com/office/drawing/2014/main" id="{AA4916FD-64C2-4140-B11B-E9FCEB7DA172}"/>
              </a:ext>
            </a:extLst>
          </p:cNvPr>
          <p:cNvPicPr>
            <a:picLocks noGrp="1" noChangeAspect="1"/>
          </p:cNvPicPr>
          <p:nvPr>
            <p:ph idx="1"/>
          </p:nvPr>
        </p:nvPicPr>
        <p:blipFill>
          <a:blip r:embed="rId2"/>
          <a:stretch>
            <a:fillRect/>
          </a:stretch>
        </p:blipFill>
        <p:spPr>
          <a:xfrm>
            <a:off x="677334" y="2486751"/>
            <a:ext cx="9941967" cy="703919"/>
          </a:xfrm>
        </p:spPr>
      </p:pic>
      <p:sp>
        <p:nvSpPr>
          <p:cNvPr id="8" name="TextBox 7">
            <a:extLst>
              <a:ext uri="{FF2B5EF4-FFF2-40B4-BE49-F238E27FC236}">
                <a16:creationId xmlns:a16="http://schemas.microsoft.com/office/drawing/2014/main" id="{BE4CA372-8EEE-44F5-B251-178397A5BB93}"/>
              </a:ext>
            </a:extLst>
          </p:cNvPr>
          <p:cNvSpPr txBox="1"/>
          <p:nvPr/>
        </p:nvSpPr>
        <p:spPr>
          <a:xfrm>
            <a:off x="677334" y="3618689"/>
            <a:ext cx="10353832" cy="1754326"/>
          </a:xfrm>
          <a:prstGeom prst="rect">
            <a:avLst/>
          </a:prstGeom>
          <a:noFill/>
        </p:spPr>
        <p:txBody>
          <a:bodyPr wrap="square" rtlCol="0">
            <a:spAutoFit/>
          </a:bodyPr>
          <a:lstStyle/>
          <a:p>
            <a:r>
              <a:rPr lang="en-US" dirty="0"/>
              <a:t>This was noticed during initial analysis of the database during the planning stage.</a:t>
            </a:r>
          </a:p>
          <a:p>
            <a:endParaRPr lang="en-US" dirty="0"/>
          </a:p>
          <a:p>
            <a:r>
              <a:rPr lang="en-US" dirty="0"/>
              <a:t>It was deemed bad data and cleansed as almost all values were NULL.</a:t>
            </a:r>
          </a:p>
          <a:p>
            <a:endParaRPr lang="en-US" dirty="0"/>
          </a:p>
          <a:p>
            <a:r>
              <a:rPr lang="en-US" dirty="0"/>
              <a:t>Since it was noticed during planning stage, it was easy to account for and to clean out when normalizing the </a:t>
            </a:r>
            <a:r>
              <a:rPr lang="en-US" dirty="0" err="1"/>
              <a:t>Data.Stock</a:t>
            </a:r>
            <a:r>
              <a:rPr lang="en-US" dirty="0"/>
              <a:t> table</a:t>
            </a:r>
          </a:p>
        </p:txBody>
      </p:sp>
    </p:spTree>
    <p:extLst>
      <p:ext uri="{BB962C8B-B14F-4D97-AF65-F5344CB8AC3E}">
        <p14:creationId xmlns:p14="http://schemas.microsoft.com/office/powerpoint/2010/main" val="2700838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4AC0-CAE0-4580-B93A-BD7EF07A0438}"/>
              </a:ext>
            </a:extLst>
          </p:cNvPr>
          <p:cNvSpPr>
            <a:spLocks noGrp="1"/>
          </p:cNvSpPr>
          <p:nvPr>
            <p:ph type="title"/>
          </p:nvPr>
        </p:nvSpPr>
        <p:spPr/>
        <p:txBody>
          <a:bodyPr/>
          <a:lstStyle/>
          <a:p>
            <a:r>
              <a:rPr lang="en-US" dirty="0"/>
              <a:t>How we Cleaned it</a:t>
            </a:r>
          </a:p>
        </p:txBody>
      </p:sp>
      <p:sp>
        <p:nvSpPr>
          <p:cNvPr id="3" name="Content Placeholder 2">
            <a:extLst>
              <a:ext uri="{FF2B5EF4-FFF2-40B4-BE49-F238E27FC236}">
                <a16:creationId xmlns:a16="http://schemas.microsoft.com/office/drawing/2014/main" id="{30405DBC-5159-4D13-A8D9-E6E2E6E68AFD}"/>
              </a:ext>
            </a:extLst>
          </p:cNvPr>
          <p:cNvSpPr>
            <a:spLocks noGrp="1"/>
          </p:cNvSpPr>
          <p:nvPr>
            <p:ph idx="1"/>
          </p:nvPr>
        </p:nvSpPr>
        <p:spPr>
          <a:xfrm>
            <a:off x="677334" y="2160588"/>
            <a:ext cx="8596668" cy="1268411"/>
          </a:xfrm>
        </p:spPr>
        <p:txBody>
          <a:bodyPr>
            <a:normAutofit/>
          </a:bodyPr>
          <a:lstStyle/>
          <a:p>
            <a:r>
              <a:rPr lang="en-US" dirty="0"/>
              <a:t>Since noticed pre-normalization, when inserting into the temporary </a:t>
            </a:r>
            <a:r>
              <a:rPr lang="en-US" dirty="0" err="1"/>
              <a:t>Data.NewStock</a:t>
            </a:r>
            <a:r>
              <a:rPr lang="en-US" dirty="0"/>
              <a:t>, simply excluded it from being inserted. </a:t>
            </a:r>
          </a:p>
          <a:p>
            <a:pPr lvl="1"/>
            <a:r>
              <a:rPr lang="en-US" dirty="0"/>
              <a:t>This way it would not be part of the database after transferring </a:t>
            </a:r>
            <a:r>
              <a:rPr lang="en-US" dirty="0" err="1"/>
              <a:t>Data.NewStock</a:t>
            </a:r>
            <a:r>
              <a:rPr lang="en-US" dirty="0"/>
              <a:t> data into the updated </a:t>
            </a:r>
            <a:r>
              <a:rPr lang="en-US" dirty="0" err="1"/>
              <a:t>Data.Stock</a:t>
            </a:r>
            <a:r>
              <a:rPr lang="en-US" dirty="0"/>
              <a:t>.</a:t>
            </a:r>
          </a:p>
          <a:p>
            <a:endParaRPr lang="en-US" dirty="0"/>
          </a:p>
        </p:txBody>
      </p:sp>
      <p:pic>
        <p:nvPicPr>
          <p:cNvPr id="5" name="Picture 4">
            <a:extLst>
              <a:ext uri="{FF2B5EF4-FFF2-40B4-BE49-F238E27FC236}">
                <a16:creationId xmlns:a16="http://schemas.microsoft.com/office/drawing/2014/main" id="{F8EFB4DB-5924-48EE-8894-BEB80EC72C10}"/>
              </a:ext>
            </a:extLst>
          </p:cNvPr>
          <p:cNvPicPr>
            <a:picLocks noChangeAspect="1"/>
          </p:cNvPicPr>
          <p:nvPr/>
        </p:nvPicPr>
        <p:blipFill>
          <a:blip r:embed="rId2"/>
          <a:stretch>
            <a:fillRect/>
          </a:stretch>
        </p:blipFill>
        <p:spPr>
          <a:xfrm>
            <a:off x="3535076" y="3428999"/>
            <a:ext cx="2881184" cy="2871003"/>
          </a:xfrm>
          <a:prstGeom prst="rect">
            <a:avLst/>
          </a:prstGeom>
        </p:spPr>
      </p:pic>
    </p:spTree>
    <p:extLst>
      <p:ext uri="{BB962C8B-B14F-4D97-AF65-F5344CB8AC3E}">
        <p14:creationId xmlns:p14="http://schemas.microsoft.com/office/powerpoint/2010/main" val="4294648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69C9-5DED-4644-ACF9-7150E47EFB26}"/>
              </a:ext>
            </a:extLst>
          </p:cNvPr>
          <p:cNvSpPr>
            <a:spLocks noGrp="1"/>
          </p:cNvSpPr>
          <p:nvPr>
            <p:ph type="title"/>
          </p:nvPr>
        </p:nvSpPr>
        <p:spPr/>
        <p:txBody>
          <a:bodyPr>
            <a:normAutofit fontScale="90000"/>
          </a:bodyPr>
          <a:lstStyle/>
          <a:p>
            <a:r>
              <a:rPr lang="en-US" dirty="0"/>
              <a:t>Data Cleansing Part 2:</a:t>
            </a:r>
            <a:br>
              <a:rPr lang="en-US" dirty="0"/>
            </a:br>
            <a:r>
              <a:rPr lang="en-US" dirty="0"/>
              <a:t>Non-NULL, but Still Empty </a:t>
            </a:r>
            <a:r>
              <a:rPr lang="en-US" dirty="0" err="1"/>
              <a:t>ModelVariant</a:t>
            </a:r>
            <a:r>
              <a:rPr lang="en-US" dirty="0"/>
              <a:t> Entry</a:t>
            </a:r>
          </a:p>
        </p:txBody>
      </p:sp>
      <p:pic>
        <p:nvPicPr>
          <p:cNvPr id="5" name="Content Placeholder 4">
            <a:extLst>
              <a:ext uri="{FF2B5EF4-FFF2-40B4-BE49-F238E27FC236}">
                <a16:creationId xmlns:a16="http://schemas.microsoft.com/office/drawing/2014/main" id="{DF9FD03C-A5E5-476A-8004-E43FA1B4E22C}"/>
              </a:ext>
            </a:extLst>
          </p:cNvPr>
          <p:cNvPicPr>
            <a:picLocks noGrp="1" noChangeAspect="1"/>
          </p:cNvPicPr>
          <p:nvPr>
            <p:ph idx="1"/>
          </p:nvPr>
        </p:nvPicPr>
        <p:blipFill>
          <a:blip r:embed="rId2"/>
          <a:stretch>
            <a:fillRect/>
          </a:stretch>
        </p:blipFill>
        <p:spPr>
          <a:xfrm>
            <a:off x="1459148" y="2384108"/>
            <a:ext cx="8452331" cy="709287"/>
          </a:xfrm>
        </p:spPr>
      </p:pic>
      <p:sp>
        <p:nvSpPr>
          <p:cNvPr id="6" name="TextBox 5">
            <a:extLst>
              <a:ext uri="{FF2B5EF4-FFF2-40B4-BE49-F238E27FC236}">
                <a16:creationId xmlns:a16="http://schemas.microsoft.com/office/drawing/2014/main" id="{8A2C88B5-27D2-4E04-B5C2-3E246733757E}"/>
              </a:ext>
            </a:extLst>
          </p:cNvPr>
          <p:cNvSpPr txBox="1"/>
          <p:nvPr/>
        </p:nvSpPr>
        <p:spPr>
          <a:xfrm>
            <a:off x="1459149" y="3501957"/>
            <a:ext cx="9805481" cy="2031325"/>
          </a:xfrm>
          <a:prstGeom prst="rect">
            <a:avLst/>
          </a:prstGeom>
          <a:noFill/>
        </p:spPr>
        <p:txBody>
          <a:bodyPr wrap="square" rtlCol="0">
            <a:spAutoFit/>
          </a:bodyPr>
          <a:lstStyle/>
          <a:p>
            <a:r>
              <a:rPr lang="en-US" dirty="0"/>
              <a:t>This was noticed during initial analysis of the database during the planning stage.</a:t>
            </a:r>
          </a:p>
          <a:p>
            <a:endParaRPr lang="en-US" dirty="0"/>
          </a:p>
          <a:p>
            <a:r>
              <a:rPr lang="en-US" dirty="0"/>
              <a:t>It was deemed bad data and cleansed as a blank </a:t>
            </a:r>
            <a:r>
              <a:rPr lang="en-US" dirty="0" err="1"/>
              <a:t>ModelVariant</a:t>
            </a:r>
            <a:r>
              <a:rPr lang="en-US" dirty="0"/>
              <a:t> is not a variant.</a:t>
            </a:r>
          </a:p>
          <a:p>
            <a:endParaRPr lang="en-US" dirty="0"/>
          </a:p>
          <a:p>
            <a:r>
              <a:rPr lang="en-US" dirty="0"/>
              <a:t>Since it was noticed during planning stage, it was easy to account for and to clean out when normalizing the </a:t>
            </a:r>
            <a:r>
              <a:rPr lang="en-US" dirty="0" err="1"/>
              <a:t>Data.Model</a:t>
            </a:r>
            <a:r>
              <a:rPr lang="en-US" dirty="0"/>
              <a:t> when putting the variants into its own </a:t>
            </a:r>
            <a:r>
              <a:rPr lang="en-US" dirty="0" err="1"/>
              <a:t>Data.ModelVariant</a:t>
            </a:r>
            <a:r>
              <a:rPr lang="en-US" dirty="0"/>
              <a:t> table</a:t>
            </a:r>
          </a:p>
          <a:p>
            <a:endParaRPr lang="en-US" dirty="0"/>
          </a:p>
        </p:txBody>
      </p:sp>
    </p:spTree>
    <p:extLst>
      <p:ext uri="{BB962C8B-B14F-4D97-AF65-F5344CB8AC3E}">
        <p14:creationId xmlns:p14="http://schemas.microsoft.com/office/powerpoint/2010/main" val="398288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C906C-14B2-4FBC-8C86-E44A4763FEFE}"/>
              </a:ext>
            </a:extLst>
          </p:cNvPr>
          <p:cNvSpPr>
            <a:spLocks noGrp="1"/>
          </p:cNvSpPr>
          <p:nvPr>
            <p:ph type="title"/>
          </p:nvPr>
        </p:nvSpPr>
        <p:spPr/>
        <p:txBody>
          <a:bodyPr/>
          <a:lstStyle/>
          <a:p>
            <a:r>
              <a:rPr lang="en-US" dirty="0"/>
              <a:t>Planning Phase</a:t>
            </a:r>
          </a:p>
        </p:txBody>
      </p:sp>
    </p:spTree>
    <p:extLst>
      <p:ext uri="{BB962C8B-B14F-4D97-AF65-F5344CB8AC3E}">
        <p14:creationId xmlns:p14="http://schemas.microsoft.com/office/powerpoint/2010/main" val="15186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4AC0-CAE0-4580-B93A-BD7EF07A0438}"/>
              </a:ext>
            </a:extLst>
          </p:cNvPr>
          <p:cNvSpPr>
            <a:spLocks noGrp="1"/>
          </p:cNvSpPr>
          <p:nvPr>
            <p:ph type="title"/>
          </p:nvPr>
        </p:nvSpPr>
        <p:spPr/>
        <p:txBody>
          <a:bodyPr/>
          <a:lstStyle/>
          <a:p>
            <a:r>
              <a:rPr lang="en-US" dirty="0"/>
              <a:t>How we Cleaned it</a:t>
            </a:r>
          </a:p>
        </p:txBody>
      </p:sp>
      <p:sp>
        <p:nvSpPr>
          <p:cNvPr id="3" name="Content Placeholder 2">
            <a:extLst>
              <a:ext uri="{FF2B5EF4-FFF2-40B4-BE49-F238E27FC236}">
                <a16:creationId xmlns:a16="http://schemas.microsoft.com/office/drawing/2014/main" id="{30405DBC-5159-4D13-A8D9-E6E2E6E68AFD}"/>
              </a:ext>
            </a:extLst>
          </p:cNvPr>
          <p:cNvSpPr>
            <a:spLocks noGrp="1"/>
          </p:cNvSpPr>
          <p:nvPr>
            <p:ph idx="1"/>
          </p:nvPr>
        </p:nvSpPr>
        <p:spPr>
          <a:xfrm>
            <a:off x="677334" y="2160588"/>
            <a:ext cx="8596668" cy="1268411"/>
          </a:xfrm>
        </p:spPr>
        <p:txBody>
          <a:bodyPr>
            <a:normAutofit/>
          </a:bodyPr>
          <a:lstStyle/>
          <a:p>
            <a:r>
              <a:rPr lang="en-US" dirty="0"/>
              <a:t>Since noticed pre-normalization, when inserting into the new </a:t>
            </a:r>
            <a:r>
              <a:rPr lang="en-US" dirty="0" err="1"/>
              <a:t>Data.ModelVariant</a:t>
            </a:r>
            <a:r>
              <a:rPr lang="en-US" dirty="0"/>
              <a:t>, simply excluded it from being inserted. </a:t>
            </a:r>
          </a:p>
          <a:p>
            <a:pPr lvl="1"/>
            <a:r>
              <a:rPr lang="en-US" dirty="0"/>
              <a:t>This way it would not be part of the database</a:t>
            </a:r>
          </a:p>
        </p:txBody>
      </p:sp>
      <p:pic>
        <p:nvPicPr>
          <p:cNvPr id="6" name="Picture 5">
            <a:extLst>
              <a:ext uri="{FF2B5EF4-FFF2-40B4-BE49-F238E27FC236}">
                <a16:creationId xmlns:a16="http://schemas.microsoft.com/office/drawing/2014/main" id="{704B02B3-8CAB-433D-914F-63F0C9FEC9C2}"/>
              </a:ext>
            </a:extLst>
          </p:cNvPr>
          <p:cNvPicPr>
            <a:picLocks noChangeAspect="1"/>
          </p:cNvPicPr>
          <p:nvPr/>
        </p:nvPicPr>
        <p:blipFill>
          <a:blip r:embed="rId2"/>
          <a:stretch>
            <a:fillRect/>
          </a:stretch>
        </p:blipFill>
        <p:spPr>
          <a:xfrm>
            <a:off x="2917998" y="3428999"/>
            <a:ext cx="4831500" cy="2492226"/>
          </a:xfrm>
          <a:prstGeom prst="rect">
            <a:avLst/>
          </a:prstGeom>
        </p:spPr>
      </p:pic>
    </p:spTree>
    <p:extLst>
      <p:ext uri="{BB962C8B-B14F-4D97-AF65-F5344CB8AC3E}">
        <p14:creationId xmlns:p14="http://schemas.microsoft.com/office/powerpoint/2010/main" val="2239091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53F2-0248-43A9-83EA-F299206F03DC}"/>
              </a:ext>
            </a:extLst>
          </p:cNvPr>
          <p:cNvSpPr>
            <a:spLocks noGrp="1"/>
          </p:cNvSpPr>
          <p:nvPr>
            <p:ph type="title"/>
          </p:nvPr>
        </p:nvSpPr>
        <p:spPr/>
        <p:txBody>
          <a:bodyPr>
            <a:normAutofit fontScale="90000"/>
          </a:bodyPr>
          <a:lstStyle/>
          <a:p>
            <a:r>
              <a:rPr lang="en-US" dirty="0"/>
              <a:t>Data Cleansing Part 3:</a:t>
            </a:r>
            <a:br>
              <a:rPr lang="en-US" dirty="0"/>
            </a:br>
            <a:r>
              <a:rPr lang="en-US" dirty="0"/>
              <a:t>Stock Entries with </a:t>
            </a:r>
            <a:r>
              <a:rPr lang="en-US" dirty="0" err="1"/>
              <a:t>ModelIDs</a:t>
            </a:r>
            <a:r>
              <a:rPr lang="en-US" dirty="0"/>
              <a:t> 458, 939, 985</a:t>
            </a:r>
          </a:p>
        </p:txBody>
      </p:sp>
      <p:pic>
        <p:nvPicPr>
          <p:cNvPr id="5" name="Content Placeholder 4">
            <a:extLst>
              <a:ext uri="{FF2B5EF4-FFF2-40B4-BE49-F238E27FC236}">
                <a16:creationId xmlns:a16="http://schemas.microsoft.com/office/drawing/2014/main" id="{BEC972DE-646E-482B-A68F-9DC1F1EF29AF}"/>
              </a:ext>
            </a:extLst>
          </p:cNvPr>
          <p:cNvPicPr>
            <a:picLocks noGrp="1" noChangeAspect="1"/>
          </p:cNvPicPr>
          <p:nvPr>
            <p:ph idx="1"/>
          </p:nvPr>
        </p:nvPicPr>
        <p:blipFill>
          <a:blip r:embed="rId2"/>
          <a:stretch>
            <a:fillRect/>
          </a:stretch>
        </p:blipFill>
        <p:spPr>
          <a:xfrm>
            <a:off x="677334" y="2066638"/>
            <a:ext cx="9829469" cy="1201856"/>
          </a:xfrm>
        </p:spPr>
      </p:pic>
      <p:sp>
        <p:nvSpPr>
          <p:cNvPr id="8" name="TextBox 7">
            <a:extLst>
              <a:ext uri="{FF2B5EF4-FFF2-40B4-BE49-F238E27FC236}">
                <a16:creationId xmlns:a16="http://schemas.microsoft.com/office/drawing/2014/main" id="{B0C1778D-E3DA-4BC3-AFB8-0453989DB240}"/>
              </a:ext>
            </a:extLst>
          </p:cNvPr>
          <p:cNvSpPr txBox="1"/>
          <p:nvPr/>
        </p:nvSpPr>
        <p:spPr>
          <a:xfrm>
            <a:off x="677333" y="3589507"/>
            <a:ext cx="9925815" cy="2585323"/>
          </a:xfrm>
          <a:prstGeom prst="rect">
            <a:avLst/>
          </a:prstGeom>
          <a:noFill/>
        </p:spPr>
        <p:txBody>
          <a:bodyPr wrap="square">
            <a:spAutoFit/>
          </a:bodyPr>
          <a:lstStyle/>
          <a:p>
            <a:r>
              <a:rPr lang="en-US" dirty="0"/>
              <a:t>While this database screenshot is from the pre-normalized </a:t>
            </a:r>
            <a:r>
              <a:rPr lang="en-US" dirty="0" err="1"/>
              <a:t>Data.Stock</a:t>
            </a:r>
            <a:r>
              <a:rPr lang="en-US" dirty="0"/>
              <a:t>, this was an issue we actually noticed after normalizing the database. This made it more challenging to properly cleanse as we needed to ensure it was cleaned from several affected tables.</a:t>
            </a:r>
          </a:p>
          <a:p>
            <a:endParaRPr lang="en-US" dirty="0"/>
          </a:p>
          <a:p>
            <a:r>
              <a:rPr lang="en-US" dirty="0"/>
              <a:t>It was deemed bad data and cleansed as Models of ID 458, 939, and 985 do not exist in </a:t>
            </a:r>
            <a:r>
              <a:rPr lang="en-US" dirty="0" err="1"/>
              <a:t>Data.Model</a:t>
            </a:r>
            <a:r>
              <a:rPr lang="en-US" dirty="0"/>
              <a:t> and thus ruin any referential integrity that would otherwise be established.</a:t>
            </a:r>
          </a:p>
          <a:p>
            <a:endParaRPr lang="en-US" dirty="0"/>
          </a:p>
          <a:p>
            <a:r>
              <a:rPr lang="en-US" dirty="0"/>
              <a:t>Several slides will be dedicated to show screenshots taking during the cleansing to document the process done to clean it properly.</a:t>
            </a:r>
          </a:p>
        </p:txBody>
      </p:sp>
    </p:spTree>
    <p:extLst>
      <p:ext uri="{BB962C8B-B14F-4D97-AF65-F5344CB8AC3E}">
        <p14:creationId xmlns:p14="http://schemas.microsoft.com/office/powerpoint/2010/main" val="2753305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2E44-2B67-4E48-9E28-12079F2036A7}"/>
              </a:ext>
            </a:extLst>
          </p:cNvPr>
          <p:cNvSpPr>
            <a:spLocks noGrp="1"/>
          </p:cNvSpPr>
          <p:nvPr>
            <p:ph type="title"/>
          </p:nvPr>
        </p:nvSpPr>
        <p:spPr/>
        <p:txBody>
          <a:bodyPr/>
          <a:lstStyle/>
          <a:p>
            <a:r>
              <a:rPr lang="en-US" dirty="0"/>
              <a:t>Why it was an Issue:</a:t>
            </a:r>
          </a:p>
        </p:txBody>
      </p:sp>
      <p:pic>
        <p:nvPicPr>
          <p:cNvPr id="5" name="Content Placeholder 4" descr="Graphical user interface, text, application&#10;&#10;Description automatically generated">
            <a:extLst>
              <a:ext uri="{FF2B5EF4-FFF2-40B4-BE49-F238E27FC236}">
                <a16:creationId xmlns:a16="http://schemas.microsoft.com/office/drawing/2014/main" id="{F37457E6-E8AD-46F0-A577-E67BE5B073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592" y="2472564"/>
            <a:ext cx="10664271" cy="1912872"/>
          </a:xfrm>
        </p:spPr>
      </p:pic>
      <p:sp>
        <p:nvSpPr>
          <p:cNvPr id="6" name="TextBox 5">
            <a:extLst>
              <a:ext uri="{FF2B5EF4-FFF2-40B4-BE49-F238E27FC236}">
                <a16:creationId xmlns:a16="http://schemas.microsoft.com/office/drawing/2014/main" id="{CF3EFD27-EF0C-4D62-89A0-1F923172CAFB}"/>
              </a:ext>
            </a:extLst>
          </p:cNvPr>
          <p:cNvSpPr txBox="1"/>
          <p:nvPr/>
        </p:nvSpPr>
        <p:spPr>
          <a:xfrm>
            <a:off x="447472" y="4523362"/>
            <a:ext cx="10563391" cy="646331"/>
          </a:xfrm>
          <a:prstGeom prst="rect">
            <a:avLst/>
          </a:prstGeom>
          <a:noFill/>
        </p:spPr>
        <p:txBody>
          <a:bodyPr wrap="square" rtlCol="0">
            <a:spAutoFit/>
          </a:bodyPr>
          <a:lstStyle/>
          <a:p>
            <a:r>
              <a:rPr lang="en-US" dirty="0"/>
              <a:t>Since the </a:t>
            </a:r>
            <a:r>
              <a:rPr lang="en-US" dirty="0" err="1"/>
              <a:t>ModelID</a:t>
            </a:r>
            <a:r>
              <a:rPr lang="en-US" dirty="0"/>
              <a:t> in </a:t>
            </a:r>
            <a:r>
              <a:rPr lang="en-US" dirty="0" err="1"/>
              <a:t>Data.Model</a:t>
            </a:r>
            <a:r>
              <a:rPr lang="en-US" dirty="0"/>
              <a:t> only went from 1 to 100, a FK relationship could not be established from </a:t>
            </a:r>
            <a:r>
              <a:rPr lang="en-US" dirty="0" err="1"/>
              <a:t>Data.StockDetail</a:t>
            </a:r>
            <a:r>
              <a:rPr lang="en-US" dirty="0"/>
              <a:t> to </a:t>
            </a:r>
            <a:r>
              <a:rPr lang="en-US" dirty="0" err="1"/>
              <a:t>Data.Model</a:t>
            </a:r>
            <a:r>
              <a:rPr lang="en-US" dirty="0"/>
              <a:t> as </a:t>
            </a:r>
            <a:r>
              <a:rPr lang="en-US" dirty="0" err="1"/>
              <a:t>Data.StockDetail</a:t>
            </a:r>
            <a:r>
              <a:rPr lang="en-US" dirty="0"/>
              <a:t> contained the Model IDs of 458, 939, 985.</a:t>
            </a:r>
          </a:p>
        </p:txBody>
      </p:sp>
    </p:spTree>
    <p:extLst>
      <p:ext uri="{BB962C8B-B14F-4D97-AF65-F5344CB8AC3E}">
        <p14:creationId xmlns:p14="http://schemas.microsoft.com/office/powerpoint/2010/main" val="180146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552B-2C07-4056-B781-B9C7EEE37B7B}"/>
              </a:ext>
            </a:extLst>
          </p:cNvPr>
          <p:cNvSpPr>
            <a:spLocks noGrp="1"/>
          </p:cNvSpPr>
          <p:nvPr>
            <p:ph type="title"/>
          </p:nvPr>
        </p:nvSpPr>
        <p:spPr/>
        <p:txBody>
          <a:bodyPr>
            <a:normAutofit/>
          </a:bodyPr>
          <a:lstStyle/>
          <a:p>
            <a:r>
              <a:rPr lang="en-US" sz="2800" dirty="0"/>
              <a:t>How it was Cleaned Part 1:</a:t>
            </a:r>
            <a:br>
              <a:rPr lang="en-US" sz="2800" dirty="0"/>
            </a:br>
            <a:r>
              <a:rPr lang="en-US" sz="2800" dirty="0"/>
              <a:t>Checking Which </a:t>
            </a:r>
            <a:r>
              <a:rPr lang="en-US" sz="2800" dirty="0" err="1"/>
              <a:t>ModelIDs</a:t>
            </a:r>
            <a:r>
              <a:rPr lang="en-US" sz="2800" dirty="0"/>
              <a:t> Were Causing the Issue</a:t>
            </a:r>
          </a:p>
        </p:txBody>
      </p:sp>
      <p:pic>
        <p:nvPicPr>
          <p:cNvPr id="5" name="Content Placeholder 4" descr="Graphical user interface, text, application&#10;&#10;Description automatically generated">
            <a:extLst>
              <a:ext uri="{FF2B5EF4-FFF2-40B4-BE49-F238E27FC236}">
                <a16:creationId xmlns:a16="http://schemas.microsoft.com/office/drawing/2014/main" id="{2903EDDD-8705-4061-B6AC-620AFF562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25695"/>
            <a:ext cx="8596312" cy="3351223"/>
          </a:xfrm>
        </p:spPr>
      </p:pic>
    </p:spTree>
    <p:extLst>
      <p:ext uri="{BB962C8B-B14F-4D97-AF65-F5344CB8AC3E}">
        <p14:creationId xmlns:p14="http://schemas.microsoft.com/office/powerpoint/2010/main" val="3651173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552B-2C07-4056-B781-B9C7EEE37B7B}"/>
              </a:ext>
            </a:extLst>
          </p:cNvPr>
          <p:cNvSpPr>
            <a:spLocks noGrp="1"/>
          </p:cNvSpPr>
          <p:nvPr>
            <p:ph type="title"/>
          </p:nvPr>
        </p:nvSpPr>
        <p:spPr/>
        <p:txBody>
          <a:bodyPr/>
          <a:lstStyle/>
          <a:p>
            <a:r>
              <a:rPr lang="en-US" dirty="0"/>
              <a:t>How it was Cleaned Part 2:</a:t>
            </a:r>
            <a:br>
              <a:rPr lang="en-US" dirty="0"/>
            </a:br>
            <a:r>
              <a:rPr lang="en-US" dirty="0"/>
              <a:t>Finding Affected Tables (1/2)</a:t>
            </a:r>
          </a:p>
        </p:txBody>
      </p:sp>
      <p:pic>
        <p:nvPicPr>
          <p:cNvPr id="5" name="Content Placeholder 4" descr="Graphical user interface, text, application&#10;&#10;Description automatically generated">
            <a:extLst>
              <a:ext uri="{FF2B5EF4-FFF2-40B4-BE49-F238E27FC236}">
                <a16:creationId xmlns:a16="http://schemas.microsoft.com/office/drawing/2014/main" id="{92DA0C56-3F4B-422A-B021-C3C0CEF6A0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5250" y="1930400"/>
            <a:ext cx="4360834" cy="2234856"/>
          </a:xfrm>
        </p:spPr>
      </p:pic>
      <p:pic>
        <p:nvPicPr>
          <p:cNvPr id="7" name="Picture 6" descr="A screenshot of a computer&#10;&#10;Description automatically generated with medium confidence">
            <a:extLst>
              <a:ext uri="{FF2B5EF4-FFF2-40B4-BE49-F238E27FC236}">
                <a16:creationId xmlns:a16="http://schemas.microsoft.com/office/drawing/2014/main" id="{1C1B5AC5-5A6A-4605-ACDF-06EC25A50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973" y="4165256"/>
            <a:ext cx="6655389" cy="2445230"/>
          </a:xfrm>
          <a:prstGeom prst="rect">
            <a:avLst/>
          </a:prstGeom>
        </p:spPr>
      </p:pic>
    </p:spTree>
    <p:extLst>
      <p:ext uri="{BB962C8B-B14F-4D97-AF65-F5344CB8AC3E}">
        <p14:creationId xmlns:p14="http://schemas.microsoft.com/office/powerpoint/2010/main" val="654524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552B-2C07-4056-B781-B9C7EEE37B7B}"/>
              </a:ext>
            </a:extLst>
          </p:cNvPr>
          <p:cNvSpPr>
            <a:spLocks noGrp="1"/>
          </p:cNvSpPr>
          <p:nvPr>
            <p:ph type="title"/>
          </p:nvPr>
        </p:nvSpPr>
        <p:spPr/>
        <p:txBody>
          <a:bodyPr/>
          <a:lstStyle/>
          <a:p>
            <a:r>
              <a:rPr lang="en-US" dirty="0"/>
              <a:t>How it was Cleaned Part 3:</a:t>
            </a:r>
            <a:br>
              <a:rPr lang="en-US" dirty="0"/>
            </a:br>
            <a:r>
              <a:rPr lang="en-US" dirty="0"/>
              <a:t>Finding Affected Tables (2/2)</a:t>
            </a:r>
          </a:p>
        </p:txBody>
      </p:sp>
      <p:pic>
        <p:nvPicPr>
          <p:cNvPr id="5" name="Content Placeholder 4" descr="Graphical user interface, text, application&#10;&#10;Description automatically generated">
            <a:extLst>
              <a:ext uri="{FF2B5EF4-FFF2-40B4-BE49-F238E27FC236}">
                <a16:creationId xmlns:a16="http://schemas.microsoft.com/office/drawing/2014/main" id="{76052837-34CD-4DB9-898C-7DA02634F3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0430" y="2264727"/>
            <a:ext cx="7811177" cy="3673158"/>
          </a:xfrm>
        </p:spPr>
      </p:pic>
    </p:spTree>
    <p:extLst>
      <p:ext uri="{BB962C8B-B14F-4D97-AF65-F5344CB8AC3E}">
        <p14:creationId xmlns:p14="http://schemas.microsoft.com/office/powerpoint/2010/main" val="3291555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552B-2C07-4056-B781-B9C7EEE37B7B}"/>
              </a:ext>
            </a:extLst>
          </p:cNvPr>
          <p:cNvSpPr>
            <a:spLocks noGrp="1"/>
          </p:cNvSpPr>
          <p:nvPr>
            <p:ph type="title"/>
          </p:nvPr>
        </p:nvSpPr>
        <p:spPr/>
        <p:txBody>
          <a:bodyPr>
            <a:noAutofit/>
          </a:bodyPr>
          <a:lstStyle/>
          <a:p>
            <a:r>
              <a:rPr lang="en-US" sz="2800" dirty="0"/>
              <a:t>How it was Cleaned Part 4:</a:t>
            </a:r>
            <a:br>
              <a:rPr lang="en-US" sz="2800" dirty="0"/>
            </a:br>
            <a:r>
              <a:rPr lang="en-US" sz="2800" dirty="0"/>
              <a:t>Checking Which Colors of </a:t>
            </a:r>
            <a:r>
              <a:rPr lang="en-US" sz="2800" dirty="0" err="1"/>
              <a:t>Data.PivotTable</a:t>
            </a:r>
            <a:r>
              <a:rPr lang="en-US" sz="2800" dirty="0"/>
              <a:t> Were Affected, and by how Much</a:t>
            </a:r>
          </a:p>
        </p:txBody>
      </p:sp>
      <p:pic>
        <p:nvPicPr>
          <p:cNvPr id="5" name="Content Placeholder 4" descr="Graphical user interface, text, application&#10;&#10;Description automatically generated">
            <a:extLst>
              <a:ext uri="{FF2B5EF4-FFF2-40B4-BE49-F238E27FC236}">
                <a16:creationId xmlns:a16="http://schemas.microsoft.com/office/drawing/2014/main" id="{11C7326B-58BF-43C9-833E-CC49448E44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906" y="2376937"/>
            <a:ext cx="5544766" cy="3466584"/>
          </a:xfrm>
        </p:spPr>
      </p:pic>
    </p:spTree>
    <p:extLst>
      <p:ext uri="{BB962C8B-B14F-4D97-AF65-F5344CB8AC3E}">
        <p14:creationId xmlns:p14="http://schemas.microsoft.com/office/powerpoint/2010/main" val="3280940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552B-2C07-4056-B781-B9C7EEE37B7B}"/>
              </a:ext>
            </a:extLst>
          </p:cNvPr>
          <p:cNvSpPr>
            <a:spLocks noGrp="1"/>
          </p:cNvSpPr>
          <p:nvPr>
            <p:ph type="title"/>
          </p:nvPr>
        </p:nvSpPr>
        <p:spPr/>
        <p:txBody>
          <a:bodyPr/>
          <a:lstStyle/>
          <a:p>
            <a:r>
              <a:rPr lang="en-US" dirty="0"/>
              <a:t>How it was Cleaned Part 5:</a:t>
            </a:r>
            <a:br>
              <a:rPr lang="en-US" dirty="0"/>
            </a:br>
            <a:r>
              <a:rPr lang="en-US" dirty="0"/>
              <a:t>Clean </a:t>
            </a:r>
            <a:r>
              <a:rPr lang="en-US" dirty="0" err="1"/>
              <a:t>Data.PivotTable</a:t>
            </a:r>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F8965BD1-C4BF-4C16-BE30-14E69C47C9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540" y="1918724"/>
            <a:ext cx="5778230" cy="4477741"/>
          </a:xfrm>
        </p:spPr>
      </p:pic>
    </p:spTree>
    <p:extLst>
      <p:ext uri="{BB962C8B-B14F-4D97-AF65-F5344CB8AC3E}">
        <p14:creationId xmlns:p14="http://schemas.microsoft.com/office/powerpoint/2010/main" val="4264380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552B-2C07-4056-B781-B9C7EEE37B7B}"/>
              </a:ext>
            </a:extLst>
          </p:cNvPr>
          <p:cNvSpPr>
            <a:spLocks noGrp="1"/>
          </p:cNvSpPr>
          <p:nvPr>
            <p:ph type="title"/>
          </p:nvPr>
        </p:nvSpPr>
        <p:spPr/>
        <p:txBody>
          <a:bodyPr>
            <a:normAutofit fontScale="90000"/>
          </a:bodyPr>
          <a:lstStyle/>
          <a:p>
            <a:r>
              <a:rPr lang="en-US" dirty="0"/>
              <a:t>How it was Cleaned Part 6:</a:t>
            </a:r>
            <a:br>
              <a:rPr lang="en-US" dirty="0"/>
            </a:br>
            <a:r>
              <a:rPr lang="en-US" dirty="0"/>
              <a:t>Clean </a:t>
            </a:r>
            <a:r>
              <a:rPr lang="en-US" dirty="0" err="1"/>
              <a:t>Data.StockDetail</a:t>
            </a:r>
            <a:r>
              <a:rPr lang="en-US" dirty="0"/>
              <a:t> and </a:t>
            </a:r>
            <a:r>
              <a:rPr lang="en-US" dirty="0" err="1"/>
              <a:t>Data.SaleDetail</a:t>
            </a:r>
            <a:endParaRPr lang="en-US" dirty="0"/>
          </a:p>
        </p:txBody>
      </p:sp>
      <p:pic>
        <p:nvPicPr>
          <p:cNvPr id="7" name="Content Placeholder 6" descr="Graphical user interface, text, application&#10;&#10;Description automatically generated">
            <a:extLst>
              <a:ext uri="{FF2B5EF4-FFF2-40B4-BE49-F238E27FC236}">
                <a16:creationId xmlns:a16="http://schemas.microsoft.com/office/drawing/2014/main" id="{8B930428-8B89-4A2B-A50F-1AA86B6834E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73932" y="3052085"/>
            <a:ext cx="4309353" cy="2304522"/>
          </a:xfrm>
        </p:spPr>
      </p:pic>
      <p:pic>
        <p:nvPicPr>
          <p:cNvPr id="9" name="Content Placeholder 8" descr="Graphical user interface, text, application&#10;&#10;Description automatically generated">
            <a:extLst>
              <a:ext uri="{FF2B5EF4-FFF2-40B4-BE49-F238E27FC236}">
                <a16:creationId xmlns:a16="http://schemas.microsoft.com/office/drawing/2014/main" id="{BFBD5D6E-1EB3-4F36-8A45-2D614929D6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52014" y="3052085"/>
            <a:ext cx="4742638" cy="2304522"/>
          </a:xfrm>
        </p:spPr>
      </p:pic>
    </p:spTree>
    <p:extLst>
      <p:ext uri="{BB962C8B-B14F-4D97-AF65-F5344CB8AC3E}">
        <p14:creationId xmlns:p14="http://schemas.microsoft.com/office/powerpoint/2010/main" val="3368897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552B-2C07-4056-B781-B9C7EEE37B7B}"/>
              </a:ext>
            </a:extLst>
          </p:cNvPr>
          <p:cNvSpPr>
            <a:spLocks noGrp="1"/>
          </p:cNvSpPr>
          <p:nvPr>
            <p:ph type="title"/>
          </p:nvPr>
        </p:nvSpPr>
        <p:spPr/>
        <p:txBody>
          <a:bodyPr/>
          <a:lstStyle/>
          <a:p>
            <a:r>
              <a:rPr lang="en-US" dirty="0"/>
              <a:t>How it was Cleaned Part 7:</a:t>
            </a:r>
            <a:br>
              <a:rPr lang="en-US" dirty="0"/>
            </a:br>
            <a:r>
              <a:rPr lang="en-US" dirty="0"/>
              <a:t>Clean </a:t>
            </a:r>
            <a:r>
              <a:rPr lang="en-US" dirty="0" err="1"/>
              <a:t>Data.Stock</a:t>
            </a:r>
            <a:r>
              <a:rPr lang="en-US" dirty="0"/>
              <a:t> and </a:t>
            </a:r>
            <a:r>
              <a:rPr lang="en-US" dirty="0" err="1"/>
              <a:t>Data.SaleDetail</a:t>
            </a:r>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03319F35-AE63-46D8-9182-E2050781B2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3481" y="2057663"/>
            <a:ext cx="4844374" cy="3740307"/>
          </a:xfrm>
        </p:spPr>
      </p:pic>
      <p:sp>
        <p:nvSpPr>
          <p:cNvPr id="6" name="TextBox 5">
            <a:extLst>
              <a:ext uri="{FF2B5EF4-FFF2-40B4-BE49-F238E27FC236}">
                <a16:creationId xmlns:a16="http://schemas.microsoft.com/office/drawing/2014/main" id="{765B5A9A-617A-4B7B-91FE-D231D1EE88B3}"/>
              </a:ext>
            </a:extLst>
          </p:cNvPr>
          <p:cNvSpPr txBox="1"/>
          <p:nvPr/>
        </p:nvSpPr>
        <p:spPr>
          <a:xfrm>
            <a:off x="1338816" y="5925234"/>
            <a:ext cx="8388844" cy="646331"/>
          </a:xfrm>
          <a:prstGeom prst="rect">
            <a:avLst/>
          </a:prstGeom>
          <a:noFill/>
        </p:spPr>
        <p:txBody>
          <a:bodyPr wrap="square" rtlCol="0">
            <a:spAutoFit/>
          </a:bodyPr>
          <a:lstStyle/>
          <a:p>
            <a:r>
              <a:rPr lang="en-US" dirty="0"/>
              <a:t>Had to delete from </a:t>
            </a:r>
            <a:r>
              <a:rPr lang="en-US" dirty="0" err="1"/>
              <a:t>Data.StockDetail</a:t>
            </a:r>
            <a:r>
              <a:rPr lang="en-US" dirty="0"/>
              <a:t> and </a:t>
            </a:r>
            <a:r>
              <a:rPr lang="en-US" dirty="0" err="1"/>
              <a:t>Data.SaleDetail</a:t>
            </a:r>
            <a:r>
              <a:rPr lang="en-US" dirty="0"/>
              <a:t> first, so that we do not violate FK relationships when deleting from </a:t>
            </a:r>
            <a:r>
              <a:rPr lang="en-US" dirty="0" err="1"/>
              <a:t>Data.Stock</a:t>
            </a:r>
            <a:r>
              <a:rPr lang="en-US" dirty="0"/>
              <a:t> and </a:t>
            </a:r>
            <a:r>
              <a:rPr lang="en-US" dirty="0" err="1"/>
              <a:t>Data.Sale</a:t>
            </a:r>
            <a:endParaRPr lang="en-US" dirty="0"/>
          </a:p>
        </p:txBody>
      </p:sp>
    </p:spTree>
    <p:extLst>
      <p:ext uri="{BB962C8B-B14F-4D97-AF65-F5344CB8AC3E}">
        <p14:creationId xmlns:p14="http://schemas.microsoft.com/office/powerpoint/2010/main" val="1409685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7D5849-7D6C-4858-BF15-C03F96C96BB4}"/>
              </a:ext>
            </a:extLst>
          </p:cNvPr>
          <p:cNvSpPr>
            <a:spLocks noGrp="1"/>
          </p:cNvSpPr>
          <p:nvPr>
            <p:ph type="title"/>
          </p:nvPr>
        </p:nvSpPr>
        <p:spPr/>
        <p:txBody>
          <a:bodyPr>
            <a:normAutofit fontScale="90000"/>
          </a:bodyPr>
          <a:lstStyle/>
          <a:p>
            <a:r>
              <a:rPr lang="en-US" dirty="0"/>
              <a:t>Step 1: Analyze the Original Database To Figure Out Properties and Data of Each Table</a:t>
            </a:r>
          </a:p>
        </p:txBody>
      </p:sp>
      <p:graphicFrame>
        <p:nvGraphicFramePr>
          <p:cNvPr id="9" name="Content Placeholder 8">
            <a:extLst>
              <a:ext uri="{FF2B5EF4-FFF2-40B4-BE49-F238E27FC236}">
                <a16:creationId xmlns:a16="http://schemas.microsoft.com/office/drawing/2014/main" id="{E8D3A6A4-915B-4501-B7EB-05D0CBD2AD77}"/>
              </a:ext>
            </a:extLst>
          </p:cNvPr>
          <p:cNvGraphicFramePr>
            <a:graphicFrameLocks noGrp="1" noChangeAspect="1"/>
          </p:cNvGraphicFramePr>
          <p:nvPr>
            <p:ph idx="1"/>
            <p:extLst>
              <p:ext uri="{D42A27DB-BD31-4B8C-83A1-F6EECF244321}">
                <p14:modId xmlns:p14="http://schemas.microsoft.com/office/powerpoint/2010/main" val="748473083"/>
              </p:ext>
            </p:extLst>
          </p:nvPr>
        </p:nvGraphicFramePr>
        <p:xfrm>
          <a:off x="677334" y="3429000"/>
          <a:ext cx="8596312" cy="1414463"/>
        </p:xfrm>
        <a:graphic>
          <a:graphicData uri="http://schemas.openxmlformats.org/presentationml/2006/ole">
            <mc:AlternateContent xmlns:mc="http://schemas.openxmlformats.org/markup-compatibility/2006">
              <mc:Choice xmlns:v="urn:schemas-microsoft-com:vml" Requires="v">
                <p:oleObj spid="_x0000_s1329" name="Packager Shell Object" showAsIcon="1" r:id="rId3" imgW="2943360" imgH="484920" progId="Package">
                  <p:embed/>
                </p:oleObj>
              </mc:Choice>
              <mc:Fallback>
                <p:oleObj name="Packager Shell Object" showAsIcon="1" r:id="rId3" imgW="2943360" imgH="484920" progId="Package">
                  <p:embed/>
                  <p:pic>
                    <p:nvPicPr>
                      <p:cNvPr id="0" name=""/>
                      <p:cNvPicPr/>
                      <p:nvPr/>
                    </p:nvPicPr>
                    <p:blipFill>
                      <a:blip r:embed="rId4"/>
                      <a:stretch>
                        <a:fillRect/>
                      </a:stretch>
                    </p:blipFill>
                    <p:spPr>
                      <a:xfrm>
                        <a:off x="677334" y="3429000"/>
                        <a:ext cx="8596312" cy="1414463"/>
                      </a:xfrm>
                      <a:prstGeom prst="rect">
                        <a:avLst/>
                      </a:prstGeom>
                    </p:spPr>
                  </p:pic>
                </p:oleObj>
              </mc:Fallback>
            </mc:AlternateContent>
          </a:graphicData>
        </a:graphic>
      </p:graphicFrame>
    </p:spTree>
    <p:extLst>
      <p:ext uri="{BB962C8B-B14F-4D97-AF65-F5344CB8AC3E}">
        <p14:creationId xmlns:p14="http://schemas.microsoft.com/office/powerpoint/2010/main" val="4142707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552B-2C07-4056-B781-B9C7EEE37B7B}"/>
              </a:ext>
            </a:extLst>
          </p:cNvPr>
          <p:cNvSpPr>
            <a:spLocks noGrp="1"/>
          </p:cNvSpPr>
          <p:nvPr>
            <p:ph type="title"/>
          </p:nvPr>
        </p:nvSpPr>
        <p:spPr/>
        <p:txBody>
          <a:bodyPr/>
          <a:lstStyle/>
          <a:p>
            <a:r>
              <a:rPr lang="en-US" dirty="0"/>
              <a:t>How it was Cleaned Part 8:</a:t>
            </a:r>
            <a:br>
              <a:rPr lang="en-US" dirty="0"/>
            </a:br>
            <a:r>
              <a:rPr lang="en-US" dirty="0"/>
              <a:t>Add the FK now, as That was Main Goal</a:t>
            </a:r>
          </a:p>
        </p:txBody>
      </p:sp>
      <p:pic>
        <p:nvPicPr>
          <p:cNvPr id="5" name="Content Placeholder 4" descr="Graphical user interface, text, application&#10;&#10;Description automatically generated">
            <a:extLst>
              <a:ext uri="{FF2B5EF4-FFF2-40B4-BE49-F238E27FC236}">
                <a16:creationId xmlns:a16="http://schemas.microsoft.com/office/drawing/2014/main" id="{2615DCBC-45D1-4C5B-9B5D-928AC2AA0E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2265" y="2876358"/>
            <a:ext cx="6324138" cy="2658680"/>
          </a:xfrm>
        </p:spPr>
      </p:pic>
    </p:spTree>
    <p:extLst>
      <p:ext uri="{BB962C8B-B14F-4D97-AF65-F5344CB8AC3E}">
        <p14:creationId xmlns:p14="http://schemas.microsoft.com/office/powerpoint/2010/main" val="3514066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552B-2C07-4056-B781-B9C7EEE37B7B}"/>
              </a:ext>
            </a:extLst>
          </p:cNvPr>
          <p:cNvSpPr>
            <a:spLocks noGrp="1"/>
          </p:cNvSpPr>
          <p:nvPr>
            <p:ph type="title"/>
          </p:nvPr>
        </p:nvSpPr>
        <p:spPr/>
        <p:txBody>
          <a:bodyPr/>
          <a:lstStyle/>
          <a:p>
            <a:r>
              <a:rPr lang="en-US" dirty="0"/>
              <a:t>How it was Cleaned Part 9:</a:t>
            </a:r>
            <a:br>
              <a:rPr lang="en-US" dirty="0"/>
            </a:br>
            <a:r>
              <a:rPr lang="en-US" dirty="0"/>
              <a:t>Verify if Data Cleaned Properly</a:t>
            </a:r>
          </a:p>
        </p:txBody>
      </p:sp>
      <p:pic>
        <p:nvPicPr>
          <p:cNvPr id="5" name="Content Placeholder 4" descr="Graphical user interface, text, application&#10;&#10;Description automatically generated">
            <a:extLst>
              <a:ext uri="{FF2B5EF4-FFF2-40B4-BE49-F238E27FC236}">
                <a16:creationId xmlns:a16="http://schemas.microsoft.com/office/drawing/2014/main" id="{7F139220-4F1B-4251-A13D-805F669C2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4017" y="1955426"/>
            <a:ext cx="4562271" cy="4328068"/>
          </a:xfrm>
        </p:spPr>
      </p:pic>
    </p:spTree>
    <p:extLst>
      <p:ext uri="{BB962C8B-B14F-4D97-AF65-F5344CB8AC3E}">
        <p14:creationId xmlns:p14="http://schemas.microsoft.com/office/powerpoint/2010/main" val="1187386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8A94BC-4EE1-4941-A6DA-0D44A59A4070}"/>
              </a:ext>
            </a:extLst>
          </p:cNvPr>
          <p:cNvSpPr>
            <a:spLocks noGrp="1"/>
          </p:cNvSpPr>
          <p:nvPr>
            <p:ph type="title"/>
          </p:nvPr>
        </p:nvSpPr>
        <p:spPr/>
        <p:txBody>
          <a:bodyPr/>
          <a:lstStyle/>
          <a:p>
            <a:r>
              <a:rPr lang="en-US" dirty="0"/>
              <a:t>UDTs (User Defined Data Types)</a:t>
            </a:r>
          </a:p>
        </p:txBody>
      </p:sp>
      <p:sp>
        <p:nvSpPr>
          <p:cNvPr id="6" name="Text Placeholder 5">
            <a:extLst>
              <a:ext uri="{FF2B5EF4-FFF2-40B4-BE49-F238E27FC236}">
                <a16:creationId xmlns:a16="http://schemas.microsoft.com/office/drawing/2014/main" id="{C4ECABEC-19CE-4162-B12B-82451E6A6329}"/>
              </a:ext>
            </a:extLst>
          </p:cNvPr>
          <p:cNvSpPr>
            <a:spLocks noGrp="1"/>
          </p:cNvSpPr>
          <p:nvPr>
            <p:ph type="body" idx="1"/>
          </p:nvPr>
        </p:nvSpPr>
        <p:spPr>
          <a:xfrm>
            <a:off x="677336" y="4527447"/>
            <a:ext cx="9225422" cy="1211871"/>
          </a:xfrm>
        </p:spPr>
        <p:txBody>
          <a:bodyPr>
            <a:normAutofit fontScale="85000" lnSpcReduction="20000"/>
          </a:bodyPr>
          <a:lstStyle/>
          <a:p>
            <a:r>
              <a:rPr lang="en-US" dirty="0"/>
              <a:t>Layout of this Section:</a:t>
            </a:r>
          </a:p>
          <a:p>
            <a:pPr marL="457200" indent="-457200">
              <a:buAutoNum type="arabicParenR"/>
            </a:pPr>
            <a:r>
              <a:rPr lang="en-US" dirty="0"/>
              <a:t>Show UDT Hierarchies</a:t>
            </a:r>
          </a:p>
          <a:p>
            <a:pPr marL="457200" indent="-457200">
              <a:buFont typeface="Wingdings 3" charset="2"/>
              <a:buAutoNum type="arabicParenR"/>
            </a:pPr>
            <a:r>
              <a:rPr lang="en-US" dirty="0"/>
              <a:t>Break down each UDT (frequency, reason made/for data type, and when in project it was decided)</a:t>
            </a:r>
          </a:p>
          <a:p>
            <a:pPr marL="457200" indent="-457200">
              <a:buAutoNum type="arabicParenR"/>
            </a:pPr>
            <a:endParaRPr lang="en-US" dirty="0"/>
          </a:p>
        </p:txBody>
      </p:sp>
    </p:spTree>
    <p:extLst>
      <p:ext uri="{BB962C8B-B14F-4D97-AF65-F5344CB8AC3E}">
        <p14:creationId xmlns:p14="http://schemas.microsoft.com/office/powerpoint/2010/main" val="1450400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AE9CD-0244-4435-A7F6-6A367BBAF2E3}"/>
              </a:ext>
            </a:extLst>
          </p:cNvPr>
          <p:cNvSpPr>
            <a:spLocks noGrp="1"/>
          </p:cNvSpPr>
          <p:nvPr>
            <p:ph type="title"/>
          </p:nvPr>
        </p:nvSpPr>
        <p:spPr/>
        <p:txBody>
          <a:bodyPr/>
          <a:lstStyle/>
          <a:p>
            <a:r>
              <a:rPr lang="en-US" dirty="0"/>
              <a:t>UDT Hierarchy Part 1</a:t>
            </a:r>
          </a:p>
        </p:txBody>
      </p:sp>
      <p:sp>
        <p:nvSpPr>
          <p:cNvPr id="6" name="Content Placeholder 5">
            <a:extLst>
              <a:ext uri="{FF2B5EF4-FFF2-40B4-BE49-F238E27FC236}">
                <a16:creationId xmlns:a16="http://schemas.microsoft.com/office/drawing/2014/main" id="{A5421C5A-A44B-4103-A944-633C3F9140D8}"/>
              </a:ext>
            </a:extLst>
          </p:cNvPr>
          <p:cNvSpPr>
            <a:spLocks noGrp="1"/>
          </p:cNvSpPr>
          <p:nvPr>
            <p:ph idx="1"/>
          </p:nvPr>
        </p:nvSpPr>
        <p:spPr>
          <a:xfrm>
            <a:off x="677334" y="1468908"/>
            <a:ext cx="4816257" cy="2577829"/>
          </a:xfrm>
        </p:spPr>
        <p:txBody>
          <a:bodyPr/>
          <a:lstStyle/>
          <a:p>
            <a:r>
              <a:rPr lang="en-US" dirty="0"/>
              <a:t>Numeric (Domain)</a:t>
            </a:r>
          </a:p>
          <a:p>
            <a:pPr lvl="1"/>
            <a:r>
              <a:rPr lang="en-US" dirty="0" err="1"/>
              <a:t>MoneyNumeric</a:t>
            </a:r>
            <a:r>
              <a:rPr lang="en-US" dirty="0"/>
              <a:t> (based on NUMERIC(17, 2))</a:t>
            </a:r>
          </a:p>
          <a:p>
            <a:pPr lvl="1"/>
            <a:r>
              <a:rPr lang="en-US" dirty="0"/>
              <a:t>Flag (based on bit)</a:t>
            </a:r>
          </a:p>
          <a:p>
            <a:pPr lvl="1"/>
            <a:r>
              <a:rPr lang="en-US" dirty="0" err="1"/>
              <a:t>LineNumber</a:t>
            </a:r>
            <a:r>
              <a:rPr lang="en-US" dirty="0"/>
              <a:t> (based on </a:t>
            </a:r>
            <a:r>
              <a:rPr lang="en-US" dirty="0" err="1"/>
              <a:t>smallint</a:t>
            </a:r>
            <a:r>
              <a:rPr lang="en-US" dirty="0"/>
              <a:t>)</a:t>
            </a:r>
          </a:p>
          <a:p>
            <a:pPr lvl="1"/>
            <a:r>
              <a:rPr lang="en-US" dirty="0" err="1"/>
              <a:t>RowNumber</a:t>
            </a:r>
            <a:r>
              <a:rPr lang="en-US" dirty="0"/>
              <a:t> (based on int)</a:t>
            </a:r>
          </a:p>
          <a:p>
            <a:pPr lvl="1"/>
            <a:r>
              <a:rPr lang="en-US" dirty="0" err="1"/>
              <a:t>KeyNumeric</a:t>
            </a:r>
            <a:r>
              <a:rPr lang="en-US" dirty="0"/>
              <a:t> (Subdomain)</a:t>
            </a:r>
          </a:p>
          <a:p>
            <a:pPr lvl="2"/>
            <a:r>
              <a:rPr lang="en-US" dirty="0" err="1"/>
              <a:t>SurrogateKeyInt</a:t>
            </a:r>
            <a:r>
              <a:rPr lang="en-US" dirty="0"/>
              <a:t> (based on INT)</a:t>
            </a:r>
          </a:p>
        </p:txBody>
      </p:sp>
      <p:pic>
        <p:nvPicPr>
          <p:cNvPr id="8" name="Picture 7">
            <a:extLst>
              <a:ext uri="{FF2B5EF4-FFF2-40B4-BE49-F238E27FC236}">
                <a16:creationId xmlns:a16="http://schemas.microsoft.com/office/drawing/2014/main" id="{CF2A071B-2707-4583-B480-803143491A64}"/>
              </a:ext>
            </a:extLst>
          </p:cNvPr>
          <p:cNvPicPr>
            <a:picLocks noChangeAspect="1"/>
          </p:cNvPicPr>
          <p:nvPr/>
        </p:nvPicPr>
        <p:blipFill>
          <a:blip r:embed="rId2"/>
          <a:stretch>
            <a:fillRect/>
          </a:stretch>
        </p:blipFill>
        <p:spPr>
          <a:xfrm>
            <a:off x="6955276" y="1774757"/>
            <a:ext cx="4816257" cy="1966130"/>
          </a:xfrm>
          <a:prstGeom prst="rect">
            <a:avLst/>
          </a:prstGeom>
        </p:spPr>
      </p:pic>
      <p:sp>
        <p:nvSpPr>
          <p:cNvPr id="9" name="Content Placeholder 5">
            <a:extLst>
              <a:ext uri="{FF2B5EF4-FFF2-40B4-BE49-F238E27FC236}">
                <a16:creationId xmlns:a16="http://schemas.microsoft.com/office/drawing/2014/main" id="{8B02AD1D-3C2B-4C85-BCD8-C9A584F1C8E1}"/>
              </a:ext>
            </a:extLst>
          </p:cNvPr>
          <p:cNvSpPr txBox="1">
            <a:spLocks/>
          </p:cNvSpPr>
          <p:nvPr/>
        </p:nvSpPr>
        <p:spPr>
          <a:xfrm>
            <a:off x="856056" y="4100177"/>
            <a:ext cx="4816257" cy="25778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16" name="Content Placeholder 5">
            <a:extLst>
              <a:ext uri="{FF2B5EF4-FFF2-40B4-BE49-F238E27FC236}">
                <a16:creationId xmlns:a16="http://schemas.microsoft.com/office/drawing/2014/main" id="{F853077A-D308-4CFF-882E-C28DB95D68B8}"/>
              </a:ext>
            </a:extLst>
          </p:cNvPr>
          <p:cNvSpPr txBox="1">
            <a:spLocks/>
          </p:cNvSpPr>
          <p:nvPr/>
        </p:nvSpPr>
        <p:spPr>
          <a:xfrm>
            <a:off x="907171" y="4105010"/>
            <a:ext cx="6028650" cy="257782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 </a:t>
            </a:r>
            <a:r>
              <a:rPr lang="en-US" dirty="0" err="1"/>
              <a:t>DateTime</a:t>
            </a:r>
            <a:r>
              <a:rPr lang="en-US" dirty="0"/>
              <a:t> (Domain)</a:t>
            </a:r>
          </a:p>
          <a:p>
            <a:pPr lvl="1"/>
            <a:r>
              <a:rPr lang="en-US" dirty="0" err="1"/>
              <a:t>DateYYYYMMDD</a:t>
            </a:r>
            <a:r>
              <a:rPr lang="en-US" dirty="0"/>
              <a:t> (based on date) </a:t>
            </a:r>
          </a:p>
          <a:p>
            <a:pPr lvl="1"/>
            <a:r>
              <a:rPr lang="en-US" dirty="0" err="1"/>
              <a:t>DateYYYY</a:t>
            </a:r>
            <a:r>
              <a:rPr lang="en-US" dirty="0"/>
              <a:t> (based on int) </a:t>
            </a:r>
          </a:p>
          <a:p>
            <a:pPr lvl="1"/>
            <a:r>
              <a:rPr lang="en-US" dirty="0" err="1"/>
              <a:t>SaleTime</a:t>
            </a:r>
            <a:r>
              <a:rPr lang="en-US" dirty="0"/>
              <a:t> (based on time(0))</a:t>
            </a:r>
          </a:p>
          <a:p>
            <a:pPr lvl="1"/>
            <a:r>
              <a:rPr lang="en-US" dirty="0" err="1"/>
              <a:t>SaleDateTime</a:t>
            </a:r>
            <a:r>
              <a:rPr lang="en-US" dirty="0"/>
              <a:t> (based on DATETIME2(0))</a:t>
            </a:r>
          </a:p>
          <a:p>
            <a:pPr lvl="1"/>
            <a:r>
              <a:rPr lang="en-US" dirty="0" err="1"/>
              <a:t>DateMM</a:t>
            </a:r>
            <a:r>
              <a:rPr lang="en-US" dirty="0"/>
              <a:t> (Based on </a:t>
            </a:r>
            <a:r>
              <a:rPr lang="en-US" dirty="0" err="1"/>
              <a:t>tinyint</a:t>
            </a:r>
            <a:r>
              <a:rPr lang="en-US" dirty="0"/>
              <a:t>)</a:t>
            </a:r>
          </a:p>
          <a:p>
            <a:pPr lvl="1"/>
            <a:r>
              <a:rPr lang="en-US" dirty="0" err="1"/>
              <a:t>DateTimeYYYYMMDD</a:t>
            </a:r>
            <a:r>
              <a:rPr lang="en-US" dirty="0"/>
              <a:t>-HH:MM:SS (Based on DATETIME(0))</a:t>
            </a:r>
          </a:p>
        </p:txBody>
      </p:sp>
      <p:pic>
        <p:nvPicPr>
          <p:cNvPr id="20" name="Picture 19">
            <a:extLst>
              <a:ext uri="{FF2B5EF4-FFF2-40B4-BE49-F238E27FC236}">
                <a16:creationId xmlns:a16="http://schemas.microsoft.com/office/drawing/2014/main" id="{D72BF2E1-8502-42D9-BAE5-5D6B520A37EC}"/>
              </a:ext>
            </a:extLst>
          </p:cNvPr>
          <p:cNvPicPr>
            <a:picLocks noChangeAspect="1"/>
          </p:cNvPicPr>
          <p:nvPr/>
        </p:nvPicPr>
        <p:blipFill>
          <a:blip r:embed="rId3"/>
          <a:stretch>
            <a:fillRect/>
          </a:stretch>
        </p:blipFill>
        <p:spPr>
          <a:xfrm>
            <a:off x="6986936" y="4459652"/>
            <a:ext cx="4953001" cy="1320800"/>
          </a:xfrm>
          <a:prstGeom prst="rect">
            <a:avLst/>
          </a:prstGeom>
        </p:spPr>
      </p:pic>
    </p:spTree>
    <p:extLst>
      <p:ext uri="{BB962C8B-B14F-4D97-AF65-F5344CB8AC3E}">
        <p14:creationId xmlns:p14="http://schemas.microsoft.com/office/powerpoint/2010/main" val="2400320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F1C-EED1-4C5E-A4C9-B722F85A88B7}"/>
              </a:ext>
            </a:extLst>
          </p:cNvPr>
          <p:cNvSpPr>
            <a:spLocks noGrp="1"/>
          </p:cNvSpPr>
          <p:nvPr>
            <p:ph type="title"/>
          </p:nvPr>
        </p:nvSpPr>
        <p:spPr/>
        <p:txBody>
          <a:bodyPr/>
          <a:lstStyle/>
          <a:p>
            <a:r>
              <a:rPr lang="en-US" dirty="0"/>
              <a:t>UDT Hierarchy Part 2</a:t>
            </a:r>
          </a:p>
        </p:txBody>
      </p:sp>
      <p:sp>
        <p:nvSpPr>
          <p:cNvPr id="3" name="Content Placeholder 2">
            <a:extLst>
              <a:ext uri="{FF2B5EF4-FFF2-40B4-BE49-F238E27FC236}">
                <a16:creationId xmlns:a16="http://schemas.microsoft.com/office/drawing/2014/main" id="{9197AEA3-CB8E-43C2-98E5-0B0F3303A720}"/>
              </a:ext>
            </a:extLst>
          </p:cNvPr>
          <p:cNvSpPr>
            <a:spLocks noGrp="1"/>
          </p:cNvSpPr>
          <p:nvPr>
            <p:ph idx="1"/>
          </p:nvPr>
        </p:nvSpPr>
        <p:spPr>
          <a:xfrm>
            <a:off x="677334" y="1303506"/>
            <a:ext cx="4877160" cy="5457217"/>
          </a:xfrm>
        </p:spPr>
        <p:txBody>
          <a:bodyPr>
            <a:normAutofit lnSpcReduction="10000"/>
          </a:bodyPr>
          <a:lstStyle/>
          <a:p>
            <a:r>
              <a:rPr lang="en-US" sz="1600" dirty="0"/>
              <a:t>String (Domain)</a:t>
            </a:r>
          </a:p>
          <a:p>
            <a:pPr lvl="1"/>
            <a:r>
              <a:rPr lang="en-US" sz="1400" dirty="0" err="1"/>
              <a:t>BuyerComment</a:t>
            </a:r>
            <a:r>
              <a:rPr lang="en-US" sz="1400" dirty="0"/>
              <a:t> (based on </a:t>
            </a:r>
            <a:r>
              <a:rPr lang="en-US" sz="1400" dirty="0" err="1"/>
              <a:t>nvarchar</a:t>
            </a:r>
            <a:r>
              <a:rPr lang="en-US" sz="1400" dirty="0"/>
              <a:t>(500)) </a:t>
            </a:r>
          </a:p>
          <a:p>
            <a:pPr lvl="1"/>
            <a:r>
              <a:rPr lang="en-US" sz="1400" dirty="0" err="1"/>
              <a:t>ClassTime</a:t>
            </a:r>
            <a:r>
              <a:rPr lang="en-US" sz="1400" dirty="0"/>
              <a:t> (based on </a:t>
            </a:r>
            <a:r>
              <a:rPr lang="en-US" sz="1400" dirty="0" err="1"/>
              <a:t>nchar</a:t>
            </a:r>
            <a:r>
              <a:rPr lang="en-US" sz="1400" dirty="0"/>
              <a:t>(4))</a:t>
            </a:r>
          </a:p>
          <a:p>
            <a:pPr lvl="1"/>
            <a:r>
              <a:rPr lang="en-US" sz="1400" dirty="0" err="1"/>
              <a:t>BudgetComment</a:t>
            </a:r>
            <a:r>
              <a:rPr lang="en-US" sz="1400" dirty="0"/>
              <a:t> (based on </a:t>
            </a:r>
            <a:r>
              <a:rPr lang="en-US" sz="1400" dirty="0" err="1"/>
              <a:t>nvarchar</a:t>
            </a:r>
            <a:r>
              <a:rPr lang="en-US" sz="1400" dirty="0"/>
              <a:t>(500))</a:t>
            </a:r>
          </a:p>
          <a:p>
            <a:pPr lvl="1"/>
            <a:r>
              <a:rPr lang="en-US" sz="1400" dirty="0" err="1"/>
              <a:t>KeyString</a:t>
            </a:r>
            <a:r>
              <a:rPr lang="en-US" sz="1400" dirty="0"/>
              <a:t> (Subdomain)</a:t>
            </a:r>
          </a:p>
          <a:p>
            <a:pPr lvl="2"/>
            <a:r>
              <a:rPr lang="en-US" sz="1200" dirty="0" err="1"/>
              <a:t>StockCode</a:t>
            </a:r>
            <a:r>
              <a:rPr lang="en-US" sz="1200" dirty="0"/>
              <a:t> (based on </a:t>
            </a:r>
            <a:r>
              <a:rPr lang="en-US" sz="1200" dirty="0" err="1"/>
              <a:t>nchar</a:t>
            </a:r>
            <a:r>
              <a:rPr lang="en-US" sz="1200" dirty="0"/>
              <a:t>(36))</a:t>
            </a:r>
          </a:p>
          <a:p>
            <a:pPr lvl="2"/>
            <a:r>
              <a:rPr lang="en-US" sz="1200" dirty="0"/>
              <a:t>Invoice (based on </a:t>
            </a:r>
            <a:r>
              <a:rPr lang="en-US" sz="1200" dirty="0" err="1"/>
              <a:t>nchar</a:t>
            </a:r>
            <a:r>
              <a:rPr lang="en-US" sz="1200" dirty="0"/>
              <a:t> (8)) </a:t>
            </a:r>
          </a:p>
          <a:p>
            <a:pPr lvl="1"/>
            <a:r>
              <a:rPr lang="en-US" sz="1400" dirty="0" err="1"/>
              <a:t>DescriptionString</a:t>
            </a:r>
            <a:r>
              <a:rPr lang="en-US" sz="1400" dirty="0"/>
              <a:t> (Subdomain)</a:t>
            </a:r>
          </a:p>
          <a:p>
            <a:pPr lvl="2"/>
            <a:r>
              <a:rPr lang="en-US" sz="1200" dirty="0" err="1"/>
              <a:t>PersonName</a:t>
            </a:r>
            <a:r>
              <a:rPr lang="en-US" sz="1200" dirty="0"/>
              <a:t> (based on </a:t>
            </a:r>
            <a:r>
              <a:rPr lang="en-US" sz="1200" dirty="0" err="1"/>
              <a:t>nvarchar</a:t>
            </a:r>
            <a:r>
              <a:rPr lang="en-US" sz="1200" dirty="0"/>
              <a:t>(50))</a:t>
            </a:r>
          </a:p>
          <a:p>
            <a:pPr lvl="2"/>
            <a:r>
              <a:rPr lang="en-US" sz="1200" dirty="0" err="1"/>
              <a:t>CurrencyName</a:t>
            </a:r>
            <a:r>
              <a:rPr lang="en-US" sz="1200" dirty="0"/>
              <a:t> (based on </a:t>
            </a:r>
            <a:r>
              <a:rPr lang="en-US" sz="1200" dirty="0" err="1"/>
              <a:t>nvarchar</a:t>
            </a:r>
            <a:r>
              <a:rPr lang="en-US" sz="1200" dirty="0"/>
              <a:t>(50))</a:t>
            </a:r>
          </a:p>
          <a:p>
            <a:pPr lvl="2"/>
            <a:r>
              <a:rPr lang="en-US" sz="1200" dirty="0" err="1"/>
              <a:t>CurrencySymbol</a:t>
            </a:r>
            <a:r>
              <a:rPr lang="en-US" sz="1200" dirty="0"/>
              <a:t> (based on </a:t>
            </a:r>
            <a:r>
              <a:rPr lang="en-US" sz="1200" dirty="0" err="1"/>
              <a:t>nvarchar</a:t>
            </a:r>
            <a:r>
              <a:rPr lang="en-US" sz="1200" dirty="0"/>
              <a:t>(1))</a:t>
            </a:r>
          </a:p>
          <a:p>
            <a:pPr lvl="2"/>
            <a:r>
              <a:rPr lang="en-US" sz="1200" dirty="0" err="1"/>
              <a:t>ColorName</a:t>
            </a:r>
            <a:r>
              <a:rPr lang="en-US" sz="1200" dirty="0"/>
              <a:t> (based on </a:t>
            </a:r>
            <a:r>
              <a:rPr lang="en-US" sz="1200" dirty="0" err="1"/>
              <a:t>nvarchar</a:t>
            </a:r>
            <a:r>
              <a:rPr lang="en-US" sz="1200" dirty="0"/>
              <a:t>(50))</a:t>
            </a:r>
          </a:p>
          <a:p>
            <a:pPr lvl="2"/>
            <a:r>
              <a:rPr lang="en-US" sz="1200" dirty="0" err="1"/>
              <a:t>CarDescription</a:t>
            </a:r>
            <a:r>
              <a:rPr lang="en-US" sz="1200" dirty="0"/>
              <a:t> (based on </a:t>
            </a:r>
            <a:r>
              <a:rPr lang="en-US" sz="1200" dirty="0" err="1"/>
              <a:t>nvarchar</a:t>
            </a:r>
            <a:r>
              <a:rPr lang="en-US" sz="1200" dirty="0"/>
              <a:t>(20)) </a:t>
            </a:r>
          </a:p>
          <a:p>
            <a:pPr lvl="2"/>
            <a:r>
              <a:rPr lang="en-US" sz="1200" dirty="0" err="1"/>
              <a:t>WorkFlowDescription</a:t>
            </a:r>
            <a:r>
              <a:rPr lang="en-US" sz="1200" dirty="0"/>
              <a:t> (based on </a:t>
            </a:r>
            <a:r>
              <a:rPr lang="en-US" sz="1200" dirty="0" err="1"/>
              <a:t>nvarchar</a:t>
            </a:r>
            <a:r>
              <a:rPr lang="en-US" sz="1200" dirty="0"/>
              <a:t>(500))</a:t>
            </a:r>
          </a:p>
          <a:p>
            <a:pPr lvl="2"/>
            <a:r>
              <a:rPr lang="en-US" sz="1200" dirty="0" err="1"/>
              <a:t>ProjectDescription</a:t>
            </a:r>
            <a:r>
              <a:rPr lang="en-US" sz="1200" dirty="0"/>
              <a:t> (based on </a:t>
            </a:r>
            <a:r>
              <a:rPr lang="en-US" sz="1200" dirty="0" err="1"/>
              <a:t>nvarchar</a:t>
            </a:r>
            <a:r>
              <a:rPr lang="en-US" sz="1200" dirty="0"/>
              <a:t>(60)) </a:t>
            </a:r>
          </a:p>
          <a:p>
            <a:pPr lvl="2"/>
            <a:r>
              <a:rPr lang="en-US" sz="1200" dirty="0" err="1"/>
              <a:t>BudgetDescription</a:t>
            </a:r>
            <a:r>
              <a:rPr lang="en-US" sz="1200" dirty="0"/>
              <a:t> (based on </a:t>
            </a:r>
            <a:r>
              <a:rPr lang="en-US" sz="1200" dirty="0" err="1"/>
              <a:t>nvarchar</a:t>
            </a:r>
            <a:r>
              <a:rPr lang="en-US" sz="1200" dirty="0"/>
              <a:t>(50))</a:t>
            </a:r>
          </a:p>
          <a:p>
            <a:pPr lvl="2"/>
            <a:r>
              <a:rPr lang="en-US" sz="1200" dirty="0" err="1"/>
              <a:t>CategoryDescription</a:t>
            </a:r>
            <a:r>
              <a:rPr lang="en-US" sz="1200" dirty="0"/>
              <a:t> (based on </a:t>
            </a:r>
            <a:r>
              <a:rPr lang="en-US" sz="1200" dirty="0" err="1"/>
              <a:t>nvarchar</a:t>
            </a:r>
            <a:r>
              <a:rPr lang="en-US" sz="1200" dirty="0"/>
              <a:t>(50))</a:t>
            </a:r>
          </a:p>
          <a:p>
            <a:pPr lvl="2"/>
            <a:r>
              <a:rPr lang="en-US" sz="1200" dirty="0" err="1"/>
              <a:t>DepartmentDescription</a:t>
            </a:r>
            <a:r>
              <a:rPr lang="en-US" sz="1200" dirty="0"/>
              <a:t> (based on </a:t>
            </a:r>
            <a:r>
              <a:rPr lang="en-US" sz="1200" dirty="0" err="1"/>
              <a:t>nvarchar</a:t>
            </a:r>
            <a:r>
              <a:rPr lang="en-US" sz="1200" dirty="0"/>
              <a:t> (50))</a:t>
            </a:r>
          </a:p>
        </p:txBody>
      </p:sp>
      <p:sp>
        <p:nvSpPr>
          <p:cNvPr id="5" name="Content Placeholder 2">
            <a:extLst>
              <a:ext uri="{FF2B5EF4-FFF2-40B4-BE49-F238E27FC236}">
                <a16:creationId xmlns:a16="http://schemas.microsoft.com/office/drawing/2014/main" id="{E16BAC12-E24C-474D-8804-B274B219A8B6}"/>
              </a:ext>
            </a:extLst>
          </p:cNvPr>
          <p:cNvSpPr txBox="1">
            <a:spLocks/>
          </p:cNvSpPr>
          <p:nvPr/>
        </p:nvSpPr>
        <p:spPr>
          <a:xfrm>
            <a:off x="5382278" y="1286212"/>
            <a:ext cx="4877160" cy="54572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sz="1200" dirty="0"/>
          </a:p>
        </p:txBody>
      </p:sp>
      <p:sp>
        <p:nvSpPr>
          <p:cNvPr id="8" name="Content Placeholder 2">
            <a:extLst>
              <a:ext uri="{FF2B5EF4-FFF2-40B4-BE49-F238E27FC236}">
                <a16:creationId xmlns:a16="http://schemas.microsoft.com/office/drawing/2014/main" id="{32128BCD-F72D-43AF-AFE4-67E9B491786B}"/>
              </a:ext>
            </a:extLst>
          </p:cNvPr>
          <p:cNvSpPr txBox="1">
            <a:spLocks/>
          </p:cNvSpPr>
          <p:nvPr/>
        </p:nvSpPr>
        <p:spPr>
          <a:xfrm>
            <a:off x="5382278" y="1303506"/>
            <a:ext cx="4877160" cy="341440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dirty="0"/>
              <a:t>String (Domain) (Continued here)</a:t>
            </a:r>
          </a:p>
          <a:p>
            <a:pPr lvl="1"/>
            <a:r>
              <a:rPr lang="en-US" sz="1400" dirty="0" err="1"/>
              <a:t>LocationString</a:t>
            </a:r>
            <a:r>
              <a:rPr lang="en-US" sz="1400" dirty="0"/>
              <a:t> (Subdomain)</a:t>
            </a:r>
          </a:p>
          <a:p>
            <a:pPr lvl="2"/>
            <a:r>
              <a:rPr lang="en-US" sz="1200" dirty="0" err="1"/>
              <a:t>CountryName</a:t>
            </a:r>
            <a:r>
              <a:rPr lang="en-US" sz="1200" dirty="0"/>
              <a:t> (based on </a:t>
            </a:r>
            <a:r>
              <a:rPr lang="en-US" sz="1200" dirty="0" err="1"/>
              <a:t>nvarchar</a:t>
            </a:r>
            <a:r>
              <a:rPr lang="en-US" sz="1200" dirty="0"/>
              <a:t>(60))</a:t>
            </a:r>
          </a:p>
          <a:p>
            <a:pPr lvl="2"/>
            <a:r>
              <a:rPr lang="en-US" sz="1200" dirty="0" err="1"/>
              <a:t>RegionName</a:t>
            </a:r>
            <a:r>
              <a:rPr lang="en-US" sz="1200" dirty="0"/>
              <a:t> (based on </a:t>
            </a:r>
            <a:r>
              <a:rPr lang="en-US" sz="1200" dirty="0" err="1"/>
              <a:t>nvarchar</a:t>
            </a:r>
            <a:r>
              <a:rPr lang="en-US" sz="1200" dirty="0"/>
              <a:t>(20))</a:t>
            </a:r>
          </a:p>
          <a:p>
            <a:pPr lvl="2"/>
            <a:r>
              <a:rPr lang="en-US" sz="1200" dirty="0" err="1"/>
              <a:t>TownName</a:t>
            </a:r>
            <a:r>
              <a:rPr lang="en-US" sz="1200" dirty="0"/>
              <a:t> (based on </a:t>
            </a:r>
            <a:r>
              <a:rPr lang="en-US" sz="1200" dirty="0" err="1"/>
              <a:t>nvarchar</a:t>
            </a:r>
            <a:r>
              <a:rPr lang="en-US" sz="1200" dirty="0"/>
              <a:t>(50))</a:t>
            </a:r>
          </a:p>
          <a:p>
            <a:pPr lvl="2"/>
            <a:r>
              <a:rPr lang="en-US" sz="1200" dirty="0"/>
              <a:t>Address (based on </a:t>
            </a:r>
            <a:r>
              <a:rPr lang="en-US" sz="1200" dirty="0" err="1"/>
              <a:t>nvarchar</a:t>
            </a:r>
            <a:r>
              <a:rPr lang="en-US" sz="1200" dirty="0"/>
              <a:t>(60))</a:t>
            </a:r>
          </a:p>
          <a:p>
            <a:pPr lvl="2"/>
            <a:r>
              <a:rPr lang="en-US" sz="1200" dirty="0" err="1"/>
              <a:t>PostCode</a:t>
            </a:r>
            <a:r>
              <a:rPr lang="en-US" sz="1200" dirty="0"/>
              <a:t> (based on </a:t>
            </a:r>
            <a:r>
              <a:rPr lang="en-US" sz="1200" dirty="0" err="1"/>
              <a:t>nvarchar</a:t>
            </a:r>
            <a:r>
              <a:rPr lang="en-US" sz="1200" dirty="0"/>
              <a:t>(9))</a:t>
            </a:r>
          </a:p>
          <a:p>
            <a:pPr lvl="1"/>
            <a:r>
              <a:rPr lang="en-US" sz="1400" dirty="0" err="1"/>
              <a:t>ISOString</a:t>
            </a:r>
            <a:r>
              <a:rPr lang="en-US" sz="1400" dirty="0"/>
              <a:t> (Subdomain)</a:t>
            </a:r>
          </a:p>
          <a:p>
            <a:pPr lvl="2"/>
            <a:r>
              <a:rPr lang="en-US" sz="1200" dirty="0"/>
              <a:t>ISO2 (based on </a:t>
            </a:r>
            <a:r>
              <a:rPr lang="en-US" sz="1200" dirty="0" err="1"/>
              <a:t>nchar</a:t>
            </a:r>
            <a:r>
              <a:rPr lang="en-US" sz="1200" dirty="0"/>
              <a:t>(2))</a:t>
            </a:r>
          </a:p>
          <a:p>
            <a:pPr lvl="2"/>
            <a:r>
              <a:rPr lang="en-US" sz="1200" dirty="0"/>
              <a:t>ISO3 (based on </a:t>
            </a:r>
            <a:r>
              <a:rPr lang="en-US" sz="1200" dirty="0" err="1"/>
              <a:t>nchar</a:t>
            </a:r>
            <a:r>
              <a:rPr lang="en-US" sz="1200" dirty="0"/>
              <a:t>(3))</a:t>
            </a:r>
          </a:p>
        </p:txBody>
      </p:sp>
    </p:spTree>
    <p:extLst>
      <p:ext uri="{BB962C8B-B14F-4D97-AF65-F5344CB8AC3E}">
        <p14:creationId xmlns:p14="http://schemas.microsoft.com/office/powerpoint/2010/main" val="3692761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1237-81FF-4277-86AD-B89F9B563A79}"/>
              </a:ext>
            </a:extLst>
          </p:cNvPr>
          <p:cNvSpPr>
            <a:spLocks noGrp="1"/>
          </p:cNvSpPr>
          <p:nvPr>
            <p:ph type="title"/>
          </p:nvPr>
        </p:nvSpPr>
        <p:spPr/>
        <p:txBody>
          <a:bodyPr/>
          <a:lstStyle/>
          <a:p>
            <a:r>
              <a:rPr lang="en-US" dirty="0"/>
              <a:t>UDT Hierarchy Part 3</a:t>
            </a:r>
          </a:p>
        </p:txBody>
      </p:sp>
      <p:pic>
        <p:nvPicPr>
          <p:cNvPr id="5" name="Content Placeholder 4">
            <a:extLst>
              <a:ext uri="{FF2B5EF4-FFF2-40B4-BE49-F238E27FC236}">
                <a16:creationId xmlns:a16="http://schemas.microsoft.com/office/drawing/2014/main" id="{711DA091-A42F-4D41-A8F8-C62B38EEFA84}"/>
              </a:ext>
            </a:extLst>
          </p:cNvPr>
          <p:cNvPicPr>
            <a:picLocks noGrp="1" noChangeAspect="1"/>
          </p:cNvPicPr>
          <p:nvPr>
            <p:ph idx="1"/>
          </p:nvPr>
        </p:nvPicPr>
        <p:blipFill>
          <a:blip r:embed="rId2"/>
          <a:stretch>
            <a:fillRect/>
          </a:stretch>
        </p:blipFill>
        <p:spPr>
          <a:xfrm>
            <a:off x="2762655" y="1638644"/>
            <a:ext cx="4280171" cy="4762261"/>
          </a:xfrm>
        </p:spPr>
      </p:pic>
    </p:spTree>
    <p:extLst>
      <p:ext uri="{BB962C8B-B14F-4D97-AF65-F5344CB8AC3E}">
        <p14:creationId xmlns:p14="http://schemas.microsoft.com/office/powerpoint/2010/main" val="1766758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8193-C7D7-4002-8A5B-3CDA6CABE453}"/>
              </a:ext>
            </a:extLst>
          </p:cNvPr>
          <p:cNvSpPr>
            <a:spLocks noGrp="1"/>
          </p:cNvSpPr>
          <p:nvPr>
            <p:ph type="title"/>
          </p:nvPr>
        </p:nvSpPr>
        <p:spPr/>
        <p:txBody>
          <a:bodyPr/>
          <a:lstStyle/>
          <a:p>
            <a:r>
              <a:rPr lang="en-US" dirty="0"/>
              <a:t>UDT Frequency Table</a:t>
            </a:r>
          </a:p>
        </p:txBody>
      </p:sp>
      <p:pic>
        <p:nvPicPr>
          <p:cNvPr id="11" name="Content Placeholder 10">
            <a:extLst>
              <a:ext uri="{FF2B5EF4-FFF2-40B4-BE49-F238E27FC236}">
                <a16:creationId xmlns:a16="http://schemas.microsoft.com/office/drawing/2014/main" id="{A564F7EA-D9D1-46F8-BCD4-7C7B1D183363}"/>
              </a:ext>
            </a:extLst>
          </p:cNvPr>
          <p:cNvPicPr>
            <a:picLocks noGrp="1" noChangeAspect="1"/>
          </p:cNvPicPr>
          <p:nvPr>
            <p:ph idx="1"/>
          </p:nvPr>
        </p:nvPicPr>
        <p:blipFill>
          <a:blip r:embed="rId2"/>
          <a:stretch>
            <a:fillRect/>
          </a:stretch>
        </p:blipFill>
        <p:spPr>
          <a:xfrm>
            <a:off x="5466946" y="1626686"/>
            <a:ext cx="3278220" cy="4867009"/>
          </a:xfrm>
        </p:spPr>
      </p:pic>
      <p:pic>
        <p:nvPicPr>
          <p:cNvPr id="13" name="Picture 12">
            <a:extLst>
              <a:ext uri="{FF2B5EF4-FFF2-40B4-BE49-F238E27FC236}">
                <a16:creationId xmlns:a16="http://schemas.microsoft.com/office/drawing/2014/main" id="{EFF7FD97-6A24-4A86-ABB8-B387BD945C1B}"/>
              </a:ext>
            </a:extLst>
          </p:cNvPr>
          <p:cNvPicPr>
            <a:picLocks noChangeAspect="1"/>
          </p:cNvPicPr>
          <p:nvPr/>
        </p:nvPicPr>
        <p:blipFill>
          <a:blip r:embed="rId3"/>
          <a:stretch>
            <a:fillRect/>
          </a:stretch>
        </p:blipFill>
        <p:spPr>
          <a:xfrm>
            <a:off x="464237" y="3148562"/>
            <a:ext cx="4511431" cy="1044030"/>
          </a:xfrm>
          <a:prstGeom prst="rect">
            <a:avLst/>
          </a:prstGeom>
        </p:spPr>
      </p:pic>
    </p:spTree>
    <p:extLst>
      <p:ext uri="{BB962C8B-B14F-4D97-AF65-F5344CB8AC3E}">
        <p14:creationId xmlns:p14="http://schemas.microsoft.com/office/powerpoint/2010/main" val="680144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fontScale="90000"/>
          </a:bodyPr>
          <a:lstStyle/>
          <a:p>
            <a:r>
              <a:rPr lang="en-US" dirty="0"/>
              <a:t>UDT Breakdown Part 1</a:t>
            </a:r>
            <a:br>
              <a:rPr lang="en-US" dirty="0"/>
            </a:br>
            <a:r>
              <a:rPr lang="en-US" sz="3100" dirty="0"/>
              <a:t>(The following UDTs were decided during planning)</a:t>
            </a:r>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888522660"/>
              </p:ext>
            </p:extLst>
          </p:nvPr>
        </p:nvGraphicFramePr>
        <p:xfrm>
          <a:off x="910797" y="1854168"/>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sdKeyNumeric.SurrogateKeyInt</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58</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int</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UDT Reason: Just a reusable data type for surrogate key</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2612516908"/>
              </p:ext>
            </p:extLst>
          </p:nvPr>
        </p:nvGraphicFramePr>
        <p:xfrm>
          <a:off x="910797" y="4234202"/>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dDateTime.DateYYYYMMDD</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48</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date</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Just a reusable general data type format for dates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798114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2</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3308103071"/>
              </p:ext>
            </p:extLst>
          </p:nvPr>
        </p:nvGraphicFramePr>
        <p:xfrm>
          <a:off x="910797" y="1473178"/>
          <a:ext cx="9244880" cy="230124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dNumeric.MoneyNumeric</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15</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numeric(17 2)</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general reusable data type for money purposes.</a:t>
                      </a:r>
                      <a:br>
                        <a:rPr lang="en-US" dirty="0"/>
                      </a:br>
                      <a:r>
                        <a:rPr lang="en-US" dirty="0"/>
                        <a:t>Numeric(17,2) to handle up to trillions which is more than realistically needed for our purposes. Numeric generally seen better for money purposes too due to computational/precision reasons.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3727863622"/>
              </p:ext>
            </p:extLst>
          </p:nvPr>
        </p:nvGraphicFramePr>
        <p:xfrm>
          <a:off x="910797" y="4371362"/>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sdDescriptionString.PersonName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5</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general reusable data type focused on names.</a:t>
                      </a:r>
                      <a:br>
                        <a:rPr lang="en-US" dirty="0"/>
                      </a:br>
                      <a:r>
                        <a:rPr lang="en-US" dirty="0" err="1"/>
                        <a:t>Nvarchar</a:t>
                      </a:r>
                      <a:r>
                        <a:rPr lang="en-US" dirty="0"/>
                        <a:t>(50) since longest customer name was ~40 characters, so gives a bit more leeway</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1237200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3</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1894526424"/>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a:t>sdISOString.ISO3</a:t>
                      </a:r>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4</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nchar</a:t>
                      </a:r>
                      <a:r>
                        <a:rPr lang="en-US" dirty="0"/>
                        <a:t>(3)</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ISO3 strings to reduce storage waste of using larger string types. </a:t>
                      </a:r>
                      <a:r>
                        <a:rPr lang="en-US" dirty="0" err="1"/>
                        <a:t>Nchar</a:t>
                      </a:r>
                      <a:r>
                        <a:rPr lang="en-US" dirty="0"/>
                        <a:t>(3) since they are all 3 characters.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396030723"/>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dDateTime.DateYYYY</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4</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int</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general UDT type for year components of dates.</a:t>
                      </a:r>
                      <a:br>
                        <a:rPr lang="en-US" dirty="0"/>
                      </a:br>
                      <a:r>
                        <a:rPr lang="en-US" dirty="0"/>
                        <a:t>Int since a year is just an integer.</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1509218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49C9-354D-4ACE-8793-448DE0839481}"/>
              </a:ext>
            </a:extLst>
          </p:cNvPr>
          <p:cNvSpPr>
            <a:spLocks noGrp="1"/>
          </p:cNvSpPr>
          <p:nvPr>
            <p:ph type="title"/>
          </p:nvPr>
        </p:nvSpPr>
        <p:spPr/>
        <p:txBody>
          <a:bodyPr>
            <a:noAutofit/>
          </a:bodyPr>
          <a:lstStyle/>
          <a:p>
            <a:r>
              <a:rPr lang="en-US" sz="2800" dirty="0"/>
              <a:t>Step 2: Figure out how to Split Tables, what UDTs to add, What Columns to Add/Remove, and What Constraints to add</a:t>
            </a:r>
          </a:p>
        </p:txBody>
      </p:sp>
      <p:graphicFrame>
        <p:nvGraphicFramePr>
          <p:cNvPr id="7" name="Content Placeholder 6">
            <a:extLst>
              <a:ext uri="{FF2B5EF4-FFF2-40B4-BE49-F238E27FC236}">
                <a16:creationId xmlns:a16="http://schemas.microsoft.com/office/drawing/2014/main" id="{345C8CEB-DC41-4BE9-8C46-09B619614167}"/>
              </a:ext>
            </a:extLst>
          </p:cNvPr>
          <p:cNvGraphicFramePr>
            <a:graphicFrameLocks noGrp="1" noChangeAspect="1"/>
          </p:cNvGraphicFramePr>
          <p:nvPr>
            <p:ph idx="1"/>
            <p:extLst>
              <p:ext uri="{D42A27DB-BD31-4B8C-83A1-F6EECF244321}">
                <p14:modId xmlns:p14="http://schemas.microsoft.com/office/powerpoint/2010/main" val="1551904866"/>
              </p:ext>
            </p:extLst>
          </p:nvPr>
        </p:nvGraphicFramePr>
        <p:xfrm>
          <a:off x="3138432" y="3429000"/>
          <a:ext cx="3670930" cy="1367362"/>
        </p:xfrm>
        <a:graphic>
          <a:graphicData uri="http://schemas.openxmlformats.org/presentationml/2006/ole">
            <mc:AlternateContent xmlns:mc="http://schemas.openxmlformats.org/markup-compatibility/2006">
              <mc:Choice xmlns:v="urn:schemas-microsoft-com:vml" Requires="v">
                <p:oleObj spid="_x0000_s2353" name="Packager Shell Object" showAsIcon="1" r:id="rId3" imgW="1300320" imgH="484920" progId="Package">
                  <p:embed/>
                </p:oleObj>
              </mc:Choice>
              <mc:Fallback>
                <p:oleObj name="Packager Shell Object" showAsIcon="1" r:id="rId3" imgW="1300320" imgH="484920" progId="Package">
                  <p:embed/>
                  <p:pic>
                    <p:nvPicPr>
                      <p:cNvPr id="0" name=""/>
                      <p:cNvPicPr/>
                      <p:nvPr/>
                    </p:nvPicPr>
                    <p:blipFill>
                      <a:blip r:embed="rId4"/>
                      <a:stretch>
                        <a:fillRect/>
                      </a:stretch>
                    </p:blipFill>
                    <p:spPr>
                      <a:xfrm>
                        <a:off x="3138432" y="3429000"/>
                        <a:ext cx="3670930" cy="1367362"/>
                      </a:xfrm>
                      <a:prstGeom prst="rect">
                        <a:avLst/>
                      </a:prstGeom>
                    </p:spPr>
                  </p:pic>
                </p:oleObj>
              </mc:Fallback>
            </mc:AlternateContent>
          </a:graphicData>
        </a:graphic>
      </p:graphicFrame>
    </p:spTree>
    <p:extLst>
      <p:ext uri="{BB962C8B-B14F-4D97-AF65-F5344CB8AC3E}">
        <p14:creationId xmlns:p14="http://schemas.microsoft.com/office/powerpoint/2010/main" val="2462177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4</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326350391"/>
              </p:ext>
            </p:extLst>
          </p:nvPr>
        </p:nvGraphicFramePr>
        <p:xfrm>
          <a:off x="910797" y="1854168"/>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dNumeric.Flag</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3</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bit</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reusable UDT for true/false flagging purposes.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686621506"/>
              </p:ext>
            </p:extLst>
          </p:nvPr>
        </p:nvGraphicFramePr>
        <p:xfrm>
          <a:off x="910797" y="4234202"/>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sdDescriptionString.CarDescription</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3</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(20)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reusable UDT for describing specifically components of cars (e.g., model, make).</a:t>
                      </a:r>
                      <a:br>
                        <a:rPr lang="en-US" dirty="0"/>
                      </a:br>
                      <a:r>
                        <a:rPr lang="en-US" dirty="0" err="1"/>
                        <a:t>Nvarchar</a:t>
                      </a:r>
                      <a:r>
                        <a:rPr lang="en-US" dirty="0"/>
                        <a:t>(20) as longest make/ model (variant) was ~15 characters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4280171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5</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142206588"/>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sdDescriptionString.ColorName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colors, so it can be easier to pull out columns in tables related to colors since data is summarized by color</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936422712"/>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a:t>sdISOString.ISO2</a:t>
                      </a:r>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nchar</a:t>
                      </a:r>
                      <a:r>
                        <a:rPr lang="en-US" dirty="0"/>
                        <a:t>(2)</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have a UDT specific to ISO3 strings to reduce storage waste of using larger string types. </a:t>
                      </a:r>
                      <a:r>
                        <a:rPr lang="en-US" dirty="0" err="1"/>
                        <a:t>Nchar</a:t>
                      </a:r>
                      <a:r>
                        <a:rPr lang="en-US" dirty="0"/>
                        <a:t>(2) since they are all 2 characters.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790998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6</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3799149515"/>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dString.ClassTime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nchar</a:t>
                      </a:r>
                      <a:r>
                        <a:rPr lang="en-US" dirty="0"/>
                        <a:t>(5)</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class time, which is a fixed 5-character length hence </a:t>
                      </a:r>
                      <a:r>
                        <a:rPr lang="en-US" dirty="0" err="1"/>
                        <a:t>nchar</a:t>
                      </a:r>
                      <a:r>
                        <a:rPr lang="en-US" dirty="0"/>
                        <a:t>(5), thus minimizing storage waste.</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4117679488"/>
              </p:ext>
            </p:extLst>
          </p:nvPr>
        </p:nvGraphicFramePr>
        <p:xfrm>
          <a:off x="910797" y="4234202"/>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sdLocationString.Address</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(60)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addresses.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2092282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7</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882251824"/>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sdLocationString.CountryName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(60)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country names.</a:t>
                      </a:r>
                      <a:br>
                        <a:rPr lang="en-US" dirty="0"/>
                      </a:br>
                      <a:r>
                        <a:rPr lang="en-US" dirty="0" err="1"/>
                        <a:t>Nvarchar</a:t>
                      </a:r>
                      <a:r>
                        <a:rPr lang="en-US" dirty="0"/>
                        <a:t>(60) as longest country name seems to be ~60 characters.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1105791030"/>
              </p:ext>
            </p:extLst>
          </p:nvPr>
        </p:nvGraphicFramePr>
        <p:xfrm>
          <a:off x="910797" y="4234202"/>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sdLocationString.RegionName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(20)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region names.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31318164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8</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1738336884"/>
              </p:ext>
            </p:extLst>
          </p:nvPr>
        </p:nvGraphicFramePr>
        <p:xfrm>
          <a:off x="910797" y="1854168"/>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dNumeric.LineNumber</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smallint</a:t>
                      </a:r>
                      <a:endParaRPr lang="en-US" dirty="0"/>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line numbers, set as </a:t>
                      </a:r>
                      <a:r>
                        <a:rPr lang="en-US" dirty="0" err="1"/>
                        <a:t>smallint</a:t>
                      </a:r>
                      <a:r>
                        <a:rPr lang="en-US" dirty="0"/>
                        <a:t> to minimize storage waste since realistically a singular line number will not get </a:t>
                      </a:r>
                      <a:r>
                        <a:rPr lang="en-US" dirty="0" err="1"/>
                        <a:t>tha</a:t>
                      </a:r>
                      <a:r>
                        <a:rPr lang="en-US" dirty="0"/>
                        <a:t> </a:t>
                      </a:r>
                      <a:r>
                        <a:rPr lang="en-US" dirty="0" err="1"/>
                        <a:t>tbig</a:t>
                      </a:r>
                      <a:endParaRPr lang="en-US" dirty="0"/>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3905615173"/>
              </p:ext>
            </p:extLst>
          </p:nvPr>
        </p:nvGraphicFramePr>
        <p:xfrm>
          <a:off x="910797" y="4234202"/>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dDateTime.SaleTime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time(0)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when time of a sale occurred.</a:t>
                      </a:r>
                      <a:br>
                        <a:rPr lang="en-US" dirty="0"/>
                      </a:br>
                      <a:r>
                        <a:rPr lang="en-US" dirty="0"/>
                        <a:t>Time(0) since for their purposes, tracking further precision seems unnecessary, thus wasting space.</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1408578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9</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067682843"/>
              </p:ext>
            </p:extLst>
          </p:nvPr>
        </p:nvGraphicFramePr>
        <p:xfrm>
          <a:off x="910797" y="1854168"/>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a:t>sdKeyString.InvoiceNchar8</a:t>
                      </a:r>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nchar</a:t>
                      </a:r>
                      <a:r>
                        <a:rPr lang="en-US" dirty="0"/>
                        <a:t>(8)</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invoices, which are in a way a unique key.</a:t>
                      </a:r>
                      <a:br>
                        <a:rPr lang="en-US" dirty="0"/>
                      </a:br>
                      <a:r>
                        <a:rPr lang="en-US" dirty="0" err="1"/>
                        <a:t>Nchar</a:t>
                      </a:r>
                      <a:r>
                        <a:rPr lang="en-US" dirty="0"/>
                        <a:t>(8) as generated invoices are 3 (CurrencyISO3) + 2 (Customer CountryISO2) + 3 (</a:t>
                      </a:r>
                      <a:r>
                        <a:rPr lang="en-US" dirty="0" err="1"/>
                        <a:t>SaleID</a:t>
                      </a:r>
                      <a:r>
                        <a:rPr lang="en-US" dirty="0"/>
                        <a:t> formatted to 3 digits) = 8 characters long.</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1445320864"/>
              </p:ext>
            </p:extLst>
          </p:nvPr>
        </p:nvGraphicFramePr>
        <p:xfrm>
          <a:off x="910797" y="4234202"/>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a:t>sdKeyString.StockCodeNchar36</a:t>
                      </a:r>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nchar</a:t>
                      </a:r>
                      <a:r>
                        <a:rPr lang="en-US" dirty="0"/>
                        <a:t>(36)</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stock codes, which are in a way a unique key.</a:t>
                      </a:r>
                      <a:br>
                        <a:rPr lang="en-US" dirty="0"/>
                      </a:br>
                      <a:r>
                        <a:rPr lang="en-US" dirty="0" err="1"/>
                        <a:t>Nchar</a:t>
                      </a:r>
                      <a:r>
                        <a:rPr lang="en-US" dirty="0"/>
                        <a:t>(36) since all stock codes are fixed at 36 characters.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2094543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10</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528400111"/>
              </p:ext>
            </p:extLst>
          </p:nvPr>
        </p:nvGraphicFramePr>
        <p:xfrm>
          <a:off x="910797" y="1854168"/>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sdLocationString.TownName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town names.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2998151712"/>
              </p:ext>
            </p:extLst>
          </p:nvPr>
        </p:nvGraphicFramePr>
        <p:xfrm>
          <a:off x="910797" y="4234202"/>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dString.BuyerComment</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buyer comments, made sufficiently large to allow sufficient space for comments, but not as unreasonable as the initial 4000 characters reserved per comment.</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3237811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11</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7582717"/>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sdDescriptionString.WorkFlowDescription</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what occurred in a specific workflow step, giving sufficient space for reasoning.</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415766712"/>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sdDescriptionString.ProjectDescription</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(60)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the project itself, given sufficient space for the project description.</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39349954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12</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1302944740"/>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sdDescriptionString.CurrencySymbol</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nchar</a:t>
                      </a:r>
                      <a:r>
                        <a:rPr lang="en-US" dirty="0"/>
                        <a:t>(1)</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currency symbols, made </a:t>
                      </a:r>
                      <a:r>
                        <a:rPr lang="en-US" dirty="0" err="1"/>
                        <a:t>nchar</a:t>
                      </a:r>
                      <a:r>
                        <a:rPr lang="en-US" dirty="0"/>
                        <a:t>(1) to minimize waste as a symbol is only 1 character.</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567630065"/>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dNumeric.RowNumber</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int</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tracking the number of rows.</a:t>
                      </a:r>
                      <a:br>
                        <a:rPr lang="en-US" dirty="0"/>
                      </a:br>
                      <a:r>
                        <a:rPr lang="en-US" dirty="0"/>
                        <a:t>Int as realistically can have many rows.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2527349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13</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3373622677"/>
              </p:ext>
            </p:extLst>
          </p:nvPr>
        </p:nvGraphicFramePr>
        <p:xfrm>
          <a:off x="910797" y="1854168"/>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dDateTime.SaleDateTime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datetime(0)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have a UDT specific to when date and time of a sale occurred.</a:t>
                      </a:r>
                      <a:br>
                        <a:rPr lang="en-US" dirty="0"/>
                      </a:br>
                      <a:r>
                        <a:rPr lang="en-US" dirty="0"/>
                        <a:t>Datetime(0) since for their purposes, tracking further precision seems unnecessary, thus wasting space.</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1998948464"/>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sdDescriptionString.Currency</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currency names, given sufficient space to allow sufficient space for any currency name.</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366228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8D39-078D-4E19-A0DD-AF849D26D7CD}"/>
              </a:ext>
            </a:extLst>
          </p:cNvPr>
          <p:cNvSpPr>
            <a:spLocks noGrp="1"/>
          </p:cNvSpPr>
          <p:nvPr>
            <p:ph type="title"/>
          </p:nvPr>
        </p:nvSpPr>
        <p:spPr/>
        <p:txBody>
          <a:bodyPr/>
          <a:lstStyle/>
          <a:p>
            <a:r>
              <a:rPr lang="en-US" dirty="0"/>
              <a:t>Step 3: Review the Planned Changes </a:t>
            </a:r>
          </a:p>
        </p:txBody>
      </p:sp>
      <p:graphicFrame>
        <p:nvGraphicFramePr>
          <p:cNvPr id="4" name="Content Placeholder 3">
            <a:extLst>
              <a:ext uri="{FF2B5EF4-FFF2-40B4-BE49-F238E27FC236}">
                <a16:creationId xmlns:a16="http://schemas.microsoft.com/office/drawing/2014/main" id="{C035442E-450C-4DD5-9B74-ECEC0384BD18}"/>
              </a:ext>
            </a:extLst>
          </p:cNvPr>
          <p:cNvGraphicFramePr>
            <a:graphicFrameLocks noGrp="1" noChangeAspect="1"/>
          </p:cNvGraphicFramePr>
          <p:nvPr>
            <p:ph idx="1"/>
            <p:extLst>
              <p:ext uri="{D42A27DB-BD31-4B8C-83A1-F6EECF244321}">
                <p14:modId xmlns:p14="http://schemas.microsoft.com/office/powerpoint/2010/main" val="1157324855"/>
              </p:ext>
            </p:extLst>
          </p:nvPr>
        </p:nvGraphicFramePr>
        <p:xfrm>
          <a:off x="2149376" y="3429000"/>
          <a:ext cx="5652584" cy="1393574"/>
        </p:xfrm>
        <a:graphic>
          <a:graphicData uri="http://schemas.openxmlformats.org/presentationml/2006/ole">
            <mc:AlternateContent xmlns:mc="http://schemas.openxmlformats.org/markup-compatibility/2006">
              <mc:Choice xmlns:v="urn:schemas-microsoft-com:vml" Requires="v">
                <p:oleObj spid="_x0000_s3377" name="Packager Shell Object" showAsIcon="1" r:id="rId3" imgW="1964520" imgH="484920" progId="Package">
                  <p:embed/>
                </p:oleObj>
              </mc:Choice>
              <mc:Fallback>
                <p:oleObj name="Packager Shell Object" showAsIcon="1" r:id="rId3" imgW="1964520" imgH="484920" progId="Package">
                  <p:embed/>
                  <p:pic>
                    <p:nvPicPr>
                      <p:cNvPr id="0" name=""/>
                      <p:cNvPicPr/>
                      <p:nvPr/>
                    </p:nvPicPr>
                    <p:blipFill>
                      <a:blip r:embed="rId4"/>
                      <a:stretch>
                        <a:fillRect/>
                      </a:stretch>
                    </p:blipFill>
                    <p:spPr>
                      <a:xfrm>
                        <a:off x="2149376" y="3429000"/>
                        <a:ext cx="5652584" cy="1393574"/>
                      </a:xfrm>
                      <a:prstGeom prst="rect">
                        <a:avLst/>
                      </a:prstGeom>
                    </p:spPr>
                  </p:pic>
                </p:oleObj>
              </mc:Fallback>
            </mc:AlternateContent>
          </a:graphicData>
        </a:graphic>
      </p:graphicFrame>
    </p:spTree>
    <p:extLst>
      <p:ext uri="{BB962C8B-B14F-4D97-AF65-F5344CB8AC3E}">
        <p14:creationId xmlns:p14="http://schemas.microsoft.com/office/powerpoint/2010/main" val="3357221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14</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444820263"/>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sdLocationString.PostCode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(9)</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post codes, set up to minimize storage waste as post codes seemed to be &lt;= 9 characters in the data.</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nvGraphicFramePr>
        <p:xfrm>
          <a:off x="910797" y="4234202"/>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endParaRPr lang="en-US"/>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endParaRPr lang="en-US" dirty="0"/>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endParaRPr lang="en-US" dirty="0"/>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endParaRPr lang="en-US" dirty="0"/>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13495413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fontScale="90000"/>
          </a:bodyPr>
          <a:lstStyle/>
          <a:p>
            <a:r>
              <a:rPr lang="en-US" dirty="0"/>
              <a:t>UDT Breakdown Part 15</a:t>
            </a:r>
            <a:br>
              <a:rPr lang="en-US" dirty="0"/>
            </a:br>
            <a:r>
              <a:rPr lang="en-US" sz="2000" dirty="0"/>
              <a:t>(The following UDTs were decided after normalizing the Data schema tables)</a:t>
            </a:r>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118510711"/>
              </p:ext>
            </p:extLst>
          </p:nvPr>
        </p:nvGraphicFramePr>
        <p:xfrm>
          <a:off x="910797" y="1854168"/>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sdDescriptionString.BudgetDescription</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describing what the budget is.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2764608386"/>
              </p:ext>
            </p:extLst>
          </p:nvPr>
        </p:nvGraphicFramePr>
        <p:xfrm>
          <a:off x="910797" y="4234202"/>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sdDescriptionString.CategoryDescription</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what the category is.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30978069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16</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964000745"/>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dDateTime.DateMM</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tinyint</a:t>
                      </a:r>
                      <a:endParaRPr lang="en-US" dirty="0"/>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the month of a date.</a:t>
                      </a:r>
                      <a:br>
                        <a:rPr lang="en-US" dirty="0"/>
                      </a:br>
                      <a:r>
                        <a:rPr lang="en-US" dirty="0" err="1"/>
                        <a:t>Tinyint</a:t>
                      </a:r>
                      <a:r>
                        <a:rPr lang="en-US" dirty="0"/>
                        <a:t> as months only go up to 12.</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3040006497"/>
              </p:ext>
            </p:extLst>
          </p:nvPr>
        </p:nvGraphicFramePr>
        <p:xfrm>
          <a:off x="910797" y="4234202"/>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dDateTime.DateTimeYYYYMMDD</a:t>
                      </a:r>
                      <a:r>
                        <a:rPr lang="en-US" dirty="0"/>
                        <a:t>-HH:MM:SS</a:t>
                      </a:r>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datetime2(0)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general UDT for tracking date and time, made datetime(0) as for the needed purposes tracking further precision seems unnecessary.</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1301753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17</a:t>
            </a:r>
            <a:br>
              <a:rPr lang="en-US" dirty="0"/>
            </a:br>
            <a:endParaRPr lang="en-US" sz="20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20802204"/>
              </p:ext>
            </p:extLst>
          </p:nvPr>
        </p:nvGraphicFramePr>
        <p:xfrm>
          <a:off x="910797" y="1854168"/>
          <a:ext cx="9244880" cy="148336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sdDescriptionString.DepartmentDescription</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describing a department.</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1070727602"/>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dString.BudgetComment</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err="1"/>
                        <a:t>nvarchar</a:t>
                      </a:r>
                      <a:r>
                        <a:rPr lang="en-US" dirty="0"/>
                        <a:t>(500)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UDT specific to comment on a budget, given sufficient space to fit in any type of comment.</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2373323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5680DF-1A45-40AF-8CEB-D2D9C123C791}"/>
              </a:ext>
            </a:extLst>
          </p:cNvPr>
          <p:cNvSpPr>
            <a:spLocks noGrp="1"/>
          </p:cNvSpPr>
          <p:nvPr>
            <p:ph type="title"/>
          </p:nvPr>
        </p:nvSpPr>
        <p:spPr/>
        <p:txBody>
          <a:bodyPr/>
          <a:lstStyle/>
          <a:p>
            <a:r>
              <a:rPr lang="en-US" dirty="0"/>
              <a:t>Data Schema Tables Normalization</a:t>
            </a:r>
          </a:p>
        </p:txBody>
      </p:sp>
      <p:sp>
        <p:nvSpPr>
          <p:cNvPr id="6" name="Text Placeholder 5">
            <a:extLst>
              <a:ext uri="{FF2B5EF4-FFF2-40B4-BE49-F238E27FC236}">
                <a16:creationId xmlns:a16="http://schemas.microsoft.com/office/drawing/2014/main" id="{CB9E7AC7-A605-4685-B0A8-0B6056D7A434}"/>
              </a:ext>
            </a:extLst>
          </p:cNvPr>
          <p:cNvSpPr>
            <a:spLocks noGrp="1"/>
          </p:cNvSpPr>
          <p:nvPr>
            <p:ph type="body" idx="1"/>
          </p:nvPr>
        </p:nvSpPr>
        <p:spPr>
          <a:xfrm>
            <a:off x="677335" y="4527448"/>
            <a:ext cx="8596668" cy="2330552"/>
          </a:xfrm>
        </p:spPr>
        <p:txBody>
          <a:bodyPr>
            <a:normAutofit lnSpcReduction="10000"/>
          </a:bodyPr>
          <a:lstStyle/>
          <a:p>
            <a:r>
              <a:rPr lang="en-US" dirty="0"/>
              <a:t>This section will include:</a:t>
            </a:r>
          </a:p>
          <a:p>
            <a:pPr marL="457200" indent="-457200">
              <a:buAutoNum type="arabicParenR"/>
            </a:pPr>
            <a:r>
              <a:rPr lang="en-US" dirty="0"/>
              <a:t>PDM of the table before and after normalizing it</a:t>
            </a:r>
          </a:p>
          <a:p>
            <a:pPr marL="457200" indent="-457200">
              <a:buAutoNum type="arabicParenR"/>
            </a:pPr>
            <a:r>
              <a:rPr lang="en-US" dirty="0"/>
              <a:t>PDM showing any FK relationships with other tables post-normalization (if applicable)</a:t>
            </a:r>
          </a:p>
          <a:p>
            <a:pPr marL="457200" indent="-457200">
              <a:buAutoNum type="arabicParenR"/>
            </a:pPr>
            <a:r>
              <a:rPr lang="en-US" dirty="0"/>
              <a:t>Will state overall columns added/removed/modified, and why</a:t>
            </a:r>
          </a:p>
          <a:p>
            <a:pPr marL="457200" indent="-457200">
              <a:buAutoNum type="arabicParenR"/>
            </a:pPr>
            <a:r>
              <a:rPr lang="en-US" dirty="0"/>
              <a:t>Will show constraints, and explain why they were added</a:t>
            </a:r>
          </a:p>
          <a:p>
            <a:pPr marL="457200" indent="-457200">
              <a:buAutoNum type="arabicParenR"/>
            </a:pPr>
            <a:endParaRPr lang="en-US" dirty="0"/>
          </a:p>
        </p:txBody>
      </p:sp>
    </p:spTree>
    <p:extLst>
      <p:ext uri="{BB962C8B-B14F-4D97-AF65-F5344CB8AC3E}">
        <p14:creationId xmlns:p14="http://schemas.microsoft.com/office/powerpoint/2010/main" val="2699192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15B930-BAB0-4A3F-948D-E92D755147FA}"/>
              </a:ext>
            </a:extLst>
          </p:cNvPr>
          <p:cNvSpPr>
            <a:spLocks noGrp="1"/>
          </p:cNvSpPr>
          <p:nvPr>
            <p:ph type="title"/>
          </p:nvPr>
        </p:nvSpPr>
        <p:spPr/>
        <p:txBody>
          <a:bodyPr>
            <a:noAutofit/>
          </a:bodyPr>
          <a:lstStyle/>
          <a:p>
            <a:r>
              <a:rPr lang="en-US" sz="2800" dirty="0"/>
              <a:t>To Avoid Repetition: The Following Were Done to Every Table and Will not be Mentioned in the Specific Table Breakdowns</a:t>
            </a:r>
          </a:p>
        </p:txBody>
      </p:sp>
      <p:sp>
        <p:nvSpPr>
          <p:cNvPr id="5" name="Content Placeholder 4">
            <a:extLst>
              <a:ext uri="{FF2B5EF4-FFF2-40B4-BE49-F238E27FC236}">
                <a16:creationId xmlns:a16="http://schemas.microsoft.com/office/drawing/2014/main" id="{9CE40C58-BF12-495C-9606-C4AA540042F6}"/>
              </a:ext>
            </a:extLst>
          </p:cNvPr>
          <p:cNvSpPr>
            <a:spLocks noGrp="1"/>
          </p:cNvSpPr>
          <p:nvPr>
            <p:ph idx="1"/>
          </p:nvPr>
        </p:nvSpPr>
        <p:spPr>
          <a:xfrm>
            <a:off x="677334" y="2160589"/>
            <a:ext cx="8596668" cy="4463947"/>
          </a:xfrm>
        </p:spPr>
        <p:txBody>
          <a:bodyPr>
            <a:normAutofit fontScale="85000" lnSpcReduction="20000"/>
          </a:bodyPr>
          <a:lstStyle/>
          <a:p>
            <a:r>
              <a:rPr lang="en-US" dirty="0"/>
              <a:t>Added the following columns to every table:</a:t>
            </a:r>
          </a:p>
          <a:p>
            <a:pPr lvl="1"/>
            <a:r>
              <a:rPr lang="en-US" dirty="0" err="1"/>
              <a:t>UserAuthorizationKey</a:t>
            </a:r>
            <a:r>
              <a:rPr lang="en-US" dirty="0"/>
              <a:t>: </a:t>
            </a:r>
            <a:r>
              <a:rPr lang="en-US" dirty="0" err="1"/>
              <a:t>SurrogateKeyInt</a:t>
            </a:r>
            <a:r>
              <a:rPr lang="en-US" dirty="0"/>
              <a:t>, NOT NULL</a:t>
            </a:r>
          </a:p>
          <a:p>
            <a:pPr lvl="1"/>
            <a:r>
              <a:rPr lang="en-US" dirty="0" err="1"/>
              <a:t>DateAdded</a:t>
            </a:r>
            <a:r>
              <a:rPr lang="en-US" dirty="0"/>
              <a:t>: </a:t>
            </a:r>
            <a:r>
              <a:rPr lang="en-US" dirty="0" err="1"/>
              <a:t>DateYYYYMMDD</a:t>
            </a:r>
            <a:r>
              <a:rPr lang="en-US" dirty="0"/>
              <a:t>, NOT NULL (Default = </a:t>
            </a:r>
            <a:r>
              <a:rPr lang="en-US" dirty="0" err="1"/>
              <a:t>sysdatetime</a:t>
            </a:r>
            <a:r>
              <a:rPr lang="en-US" dirty="0"/>
              <a:t>())</a:t>
            </a:r>
          </a:p>
          <a:p>
            <a:pPr lvl="1"/>
            <a:r>
              <a:rPr lang="en-US" dirty="0" err="1"/>
              <a:t>DateOfLastUpdate</a:t>
            </a:r>
            <a:r>
              <a:rPr lang="en-US" dirty="0"/>
              <a:t>: </a:t>
            </a:r>
            <a:r>
              <a:rPr lang="en-US" dirty="0" err="1"/>
              <a:t>DateYYYYMMDD</a:t>
            </a:r>
            <a:r>
              <a:rPr lang="en-US" dirty="0"/>
              <a:t>, NOT NULL (Default = </a:t>
            </a:r>
            <a:r>
              <a:rPr lang="en-US" dirty="0" err="1"/>
              <a:t>sysdatetime</a:t>
            </a:r>
            <a:r>
              <a:rPr lang="en-US" dirty="0"/>
              <a:t>())</a:t>
            </a:r>
          </a:p>
          <a:p>
            <a:pPr lvl="2"/>
            <a:r>
              <a:rPr lang="en-US" dirty="0"/>
              <a:t>The following columns were added for purposes of tracking who worked on what, and when it was finally added into the master</a:t>
            </a:r>
          </a:p>
          <a:p>
            <a:pPr lvl="2"/>
            <a:r>
              <a:rPr lang="en-US" dirty="0"/>
              <a:t>The defaults are </a:t>
            </a:r>
            <a:r>
              <a:rPr lang="en-US" dirty="0" err="1"/>
              <a:t>sysdatetime</a:t>
            </a:r>
            <a:r>
              <a:rPr lang="en-US" dirty="0"/>
              <a:t>() simple to auto-generate values in the column easily</a:t>
            </a:r>
          </a:p>
          <a:p>
            <a:r>
              <a:rPr lang="en-US" dirty="0"/>
              <a:t>Added a FK relationship between every table (the child) to </a:t>
            </a:r>
            <a:r>
              <a:rPr lang="en-US" dirty="0" err="1"/>
              <a:t>DbSecurity.UserAuthorization</a:t>
            </a:r>
            <a:r>
              <a:rPr lang="en-US" dirty="0"/>
              <a:t> (the parent) between their </a:t>
            </a:r>
            <a:r>
              <a:rPr lang="en-US" dirty="0" err="1"/>
              <a:t>UserAuthorizationKey</a:t>
            </a:r>
            <a:r>
              <a:rPr lang="en-US" dirty="0"/>
              <a:t> columns</a:t>
            </a:r>
          </a:p>
          <a:p>
            <a:pPr lvl="1"/>
            <a:r>
              <a:rPr lang="en-US" dirty="0"/>
              <a:t>This was done to create referential integrity to ensure only verified user keys were inputted into the tables</a:t>
            </a:r>
          </a:p>
          <a:p>
            <a:r>
              <a:rPr lang="en-US" dirty="0"/>
              <a:t>All Primary Keys are Clustered Indices</a:t>
            </a:r>
          </a:p>
          <a:p>
            <a:pPr lvl="1"/>
            <a:r>
              <a:rPr lang="en-US" dirty="0"/>
              <a:t>Just made most sense to allow the tables to be ordered this way, because you are most likely going to be using the tables based on their primary key.</a:t>
            </a:r>
          </a:p>
          <a:p>
            <a:r>
              <a:rPr lang="en-US" dirty="0"/>
              <a:t>All Alternate Keys (Unique Constraints) are Un-clustered Indices</a:t>
            </a:r>
          </a:p>
          <a:p>
            <a:pPr lvl="1"/>
            <a:r>
              <a:rPr lang="en-US" dirty="0"/>
              <a:t>Was set at un-clustered by default, and makes sense, as it can ensure uniqueness of the column value this way</a:t>
            </a:r>
          </a:p>
        </p:txBody>
      </p:sp>
    </p:spTree>
    <p:extLst>
      <p:ext uri="{BB962C8B-B14F-4D97-AF65-F5344CB8AC3E}">
        <p14:creationId xmlns:p14="http://schemas.microsoft.com/office/powerpoint/2010/main" val="1531408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081B6-B872-45EE-936C-51DF611A91AA}"/>
              </a:ext>
            </a:extLst>
          </p:cNvPr>
          <p:cNvSpPr>
            <a:spLocks noGrp="1"/>
          </p:cNvSpPr>
          <p:nvPr>
            <p:ph type="title"/>
          </p:nvPr>
        </p:nvSpPr>
        <p:spPr/>
        <p:txBody>
          <a:bodyPr/>
          <a:lstStyle/>
          <a:p>
            <a:r>
              <a:rPr lang="en-US" dirty="0"/>
              <a:t>Tables Normalized by Timothy </a:t>
            </a:r>
            <a:r>
              <a:rPr lang="en-US" dirty="0" err="1"/>
              <a:t>Dakis</a:t>
            </a:r>
            <a:endParaRPr lang="en-US" dirty="0"/>
          </a:p>
        </p:txBody>
      </p:sp>
      <p:sp>
        <p:nvSpPr>
          <p:cNvPr id="3" name="Text Placeholder 2">
            <a:extLst>
              <a:ext uri="{FF2B5EF4-FFF2-40B4-BE49-F238E27FC236}">
                <a16:creationId xmlns:a16="http://schemas.microsoft.com/office/drawing/2014/main" id="{F89D3B4D-E898-469B-839B-A8050AF48507}"/>
              </a:ext>
            </a:extLst>
          </p:cNvPr>
          <p:cNvSpPr>
            <a:spLocks noGrp="1"/>
          </p:cNvSpPr>
          <p:nvPr>
            <p:ph type="body" idx="1"/>
          </p:nvPr>
        </p:nvSpPr>
        <p:spPr>
          <a:xfrm>
            <a:off x="677335" y="4527447"/>
            <a:ext cx="8596668" cy="1826581"/>
          </a:xfrm>
        </p:spPr>
        <p:txBody>
          <a:bodyPr>
            <a:normAutofit/>
          </a:bodyPr>
          <a:lstStyle/>
          <a:p>
            <a:r>
              <a:rPr lang="en-US" dirty="0"/>
              <a:t>Tables:</a:t>
            </a:r>
          </a:p>
          <a:p>
            <a:pPr marL="457200" indent="-457200">
              <a:buAutoNum type="arabicParenR"/>
            </a:pPr>
            <a:r>
              <a:rPr lang="en-US" dirty="0" err="1"/>
              <a:t>Data.Country</a:t>
            </a:r>
            <a:endParaRPr lang="en-US" dirty="0"/>
          </a:p>
          <a:p>
            <a:pPr marL="457200" indent="-457200">
              <a:buAutoNum type="arabicParenR"/>
            </a:pPr>
            <a:r>
              <a:rPr lang="en-US" dirty="0" err="1"/>
              <a:t>Data.Stock</a:t>
            </a:r>
            <a:endParaRPr lang="en-US" dirty="0"/>
          </a:p>
          <a:p>
            <a:pPr marL="457200" indent="-457200">
              <a:buAutoNum type="arabicParenR"/>
            </a:pPr>
            <a:r>
              <a:rPr lang="en-US" dirty="0" err="1"/>
              <a:t>Data.Sales</a:t>
            </a:r>
            <a:endParaRPr lang="en-US" dirty="0"/>
          </a:p>
        </p:txBody>
      </p:sp>
    </p:spTree>
    <p:extLst>
      <p:ext uri="{BB962C8B-B14F-4D97-AF65-F5344CB8AC3E}">
        <p14:creationId xmlns:p14="http://schemas.microsoft.com/office/powerpoint/2010/main" val="3067927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[Data].[Country] Pre-Normalization</a:t>
            </a:r>
          </a:p>
        </p:txBody>
      </p:sp>
      <p:pic>
        <p:nvPicPr>
          <p:cNvPr id="6" name="Content Placeholder 5">
            <a:extLst>
              <a:ext uri="{FF2B5EF4-FFF2-40B4-BE49-F238E27FC236}">
                <a16:creationId xmlns:a16="http://schemas.microsoft.com/office/drawing/2014/main" id="{538A363F-CD34-4F11-AEDF-EB21EA0A152E}"/>
              </a:ext>
            </a:extLst>
          </p:cNvPr>
          <p:cNvPicPr>
            <a:picLocks noGrp="1" noChangeAspect="1"/>
          </p:cNvPicPr>
          <p:nvPr>
            <p:ph idx="1"/>
          </p:nvPr>
        </p:nvPicPr>
        <p:blipFill>
          <a:blip r:embed="rId2"/>
          <a:stretch>
            <a:fillRect/>
          </a:stretch>
        </p:blipFill>
        <p:spPr>
          <a:xfrm>
            <a:off x="1595336" y="2347609"/>
            <a:ext cx="6800890" cy="3527897"/>
          </a:xfrm>
          <a:prstGeom prst="rect">
            <a:avLst/>
          </a:prstGeom>
        </p:spPr>
      </p:pic>
    </p:spTree>
    <p:extLst>
      <p:ext uri="{BB962C8B-B14F-4D97-AF65-F5344CB8AC3E}">
        <p14:creationId xmlns:p14="http://schemas.microsoft.com/office/powerpoint/2010/main" val="2720266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[Data].[Country] Pre-Normalization Output</a:t>
            </a:r>
          </a:p>
        </p:txBody>
      </p:sp>
      <p:pic>
        <p:nvPicPr>
          <p:cNvPr id="5" name="Content Placeholder 4">
            <a:extLst>
              <a:ext uri="{FF2B5EF4-FFF2-40B4-BE49-F238E27FC236}">
                <a16:creationId xmlns:a16="http://schemas.microsoft.com/office/drawing/2014/main" id="{C07C86A6-2622-4392-9CA6-1B5A633FBDB5}"/>
              </a:ext>
            </a:extLst>
          </p:cNvPr>
          <p:cNvPicPr>
            <a:picLocks noGrp="1" noChangeAspect="1"/>
          </p:cNvPicPr>
          <p:nvPr>
            <p:ph idx="1"/>
          </p:nvPr>
        </p:nvPicPr>
        <p:blipFill>
          <a:blip r:embed="rId2"/>
          <a:stretch>
            <a:fillRect/>
          </a:stretch>
        </p:blipFill>
        <p:spPr>
          <a:xfrm>
            <a:off x="2358322" y="3163965"/>
            <a:ext cx="5235394" cy="1874682"/>
          </a:xfrm>
        </p:spPr>
      </p:pic>
    </p:spTree>
    <p:extLst>
      <p:ext uri="{BB962C8B-B14F-4D97-AF65-F5344CB8AC3E}">
        <p14:creationId xmlns:p14="http://schemas.microsoft.com/office/powerpoint/2010/main" val="3286639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[Data].[Country] Post-Normalization</a:t>
            </a:r>
          </a:p>
        </p:txBody>
      </p:sp>
      <p:pic>
        <p:nvPicPr>
          <p:cNvPr id="3" name="Content Placeholder 2">
            <a:extLst>
              <a:ext uri="{FF2B5EF4-FFF2-40B4-BE49-F238E27FC236}">
                <a16:creationId xmlns:a16="http://schemas.microsoft.com/office/drawing/2014/main" id="{98915792-DAA8-4C82-8DB5-8DC51529BBC1}"/>
              </a:ext>
            </a:extLst>
          </p:cNvPr>
          <p:cNvPicPr>
            <a:picLocks noGrp="1" noChangeAspect="1"/>
          </p:cNvPicPr>
          <p:nvPr>
            <p:ph idx="1"/>
          </p:nvPr>
        </p:nvPicPr>
        <p:blipFill>
          <a:blip r:embed="rId2"/>
          <a:stretch>
            <a:fillRect/>
          </a:stretch>
        </p:blipFill>
        <p:spPr>
          <a:xfrm>
            <a:off x="2120630" y="1829350"/>
            <a:ext cx="5680953" cy="4520182"/>
          </a:xfrm>
        </p:spPr>
      </p:pic>
    </p:spTree>
    <p:extLst>
      <p:ext uri="{BB962C8B-B14F-4D97-AF65-F5344CB8AC3E}">
        <p14:creationId xmlns:p14="http://schemas.microsoft.com/office/powerpoint/2010/main" val="317747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0D97-9109-43C6-9BDE-A05079ED9F31}"/>
              </a:ext>
            </a:extLst>
          </p:cNvPr>
          <p:cNvSpPr>
            <a:spLocks noGrp="1"/>
          </p:cNvSpPr>
          <p:nvPr>
            <p:ph type="title"/>
          </p:nvPr>
        </p:nvSpPr>
        <p:spPr/>
        <p:txBody>
          <a:bodyPr/>
          <a:lstStyle/>
          <a:p>
            <a:r>
              <a:rPr lang="en-US" dirty="0"/>
              <a:t>Implementation Phase</a:t>
            </a:r>
          </a:p>
        </p:txBody>
      </p:sp>
    </p:spTree>
    <p:extLst>
      <p:ext uri="{BB962C8B-B14F-4D97-AF65-F5344CB8AC3E}">
        <p14:creationId xmlns:p14="http://schemas.microsoft.com/office/powerpoint/2010/main" val="4467882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F163-3771-4095-A56F-729FDD5CB978}"/>
              </a:ext>
            </a:extLst>
          </p:cNvPr>
          <p:cNvSpPr>
            <a:spLocks noGrp="1"/>
          </p:cNvSpPr>
          <p:nvPr>
            <p:ph type="title"/>
          </p:nvPr>
        </p:nvSpPr>
        <p:spPr/>
        <p:txBody>
          <a:bodyPr/>
          <a:lstStyle/>
          <a:p>
            <a:r>
              <a:rPr lang="en-US" dirty="0"/>
              <a:t>Steps Taken to Normalize [Data].[Country]</a:t>
            </a:r>
          </a:p>
        </p:txBody>
      </p:sp>
      <p:sp>
        <p:nvSpPr>
          <p:cNvPr id="3" name="Content Placeholder 2">
            <a:extLst>
              <a:ext uri="{FF2B5EF4-FFF2-40B4-BE49-F238E27FC236}">
                <a16:creationId xmlns:a16="http://schemas.microsoft.com/office/drawing/2014/main" id="{1DD19FFB-CA1C-42F1-A00B-83165A8C6B1E}"/>
              </a:ext>
            </a:extLst>
          </p:cNvPr>
          <p:cNvSpPr>
            <a:spLocks noGrp="1"/>
          </p:cNvSpPr>
          <p:nvPr>
            <p:ph idx="1"/>
          </p:nvPr>
        </p:nvSpPr>
        <p:spPr/>
        <p:txBody>
          <a:bodyPr/>
          <a:lstStyle/>
          <a:p>
            <a:r>
              <a:rPr lang="en-US" dirty="0"/>
              <a:t>Create </a:t>
            </a:r>
            <a:r>
              <a:rPr lang="en-US" dirty="0" err="1"/>
              <a:t>Data.SalesRegion</a:t>
            </a:r>
            <a:r>
              <a:rPr lang="en-US" dirty="0"/>
              <a:t>, insert relevant data from </a:t>
            </a:r>
            <a:r>
              <a:rPr lang="en-US" dirty="0" err="1"/>
              <a:t>Data.Country</a:t>
            </a:r>
            <a:r>
              <a:rPr lang="en-US" dirty="0"/>
              <a:t> into it</a:t>
            </a:r>
          </a:p>
          <a:p>
            <a:r>
              <a:rPr lang="en-US" dirty="0"/>
              <a:t>Create </a:t>
            </a:r>
            <a:r>
              <a:rPr lang="en-US" dirty="0" err="1"/>
              <a:t>Data.NewCountry</a:t>
            </a:r>
            <a:r>
              <a:rPr lang="en-US" dirty="0"/>
              <a:t>, insert relevant data from </a:t>
            </a:r>
            <a:r>
              <a:rPr lang="en-US" dirty="0" err="1"/>
              <a:t>Data.Country</a:t>
            </a:r>
            <a:r>
              <a:rPr lang="en-US" dirty="0"/>
              <a:t> into it</a:t>
            </a:r>
          </a:p>
          <a:p>
            <a:r>
              <a:rPr lang="en-US" dirty="0"/>
              <a:t>Remake </a:t>
            </a:r>
            <a:r>
              <a:rPr lang="en-US" dirty="0" err="1"/>
              <a:t>Data.Country</a:t>
            </a:r>
            <a:r>
              <a:rPr lang="en-US" dirty="0"/>
              <a:t>, shift data from </a:t>
            </a:r>
            <a:r>
              <a:rPr lang="en-US" dirty="0" err="1"/>
              <a:t>Data.NewCountry</a:t>
            </a:r>
            <a:r>
              <a:rPr lang="en-US" dirty="0"/>
              <a:t> into it</a:t>
            </a:r>
          </a:p>
        </p:txBody>
      </p:sp>
    </p:spTree>
    <p:extLst>
      <p:ext uri="{BB962C8B-B14F-4D97-AF65-F5344CB8AC3E}">
        <p14:creationId xmlns:p14="http://schemas.microsoft.com/office/powerpoint/2010/main" val="2062190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D0E3-EA49-4B8E-ADE6-A51EC04551AF}"/>
              </a:ext>
            </a:extLst>
          </p:cNvPr>
          <p:cNvSpPr>
            <a:spLocks noGrp="1"/>
          </p:cNvSpPr>
          <p:nvPr>
            <p:ph type="title"/>
          </p:nvPr>
        </p:nvSpPr>
        <p:spPr/>
        <p:txBody>
          <a:bodyPr/>
          <a:lstStyle/>
          <a:p>
            <a:r>
              <a:rPr lang="en-US" dirty="0"/>
              <a:t>Why It Was Broken Down Into the Following Views/Tables</a:t>
            </a:r>
          </a:p>
        </p:txBody>
      </p:sp>
      <p:sp>
        <p:nvSpPr>
          <p:cNvPr id="3" name="Content Placeholder 2">
            <a:extLst>
              <a:ext uri="{FF2B5EF4-FFF2-40B4-BE49-F238E27FC236}">
                <a16:creationId xmlns:a16="http://schemas.microsoft.com/office/drawing/2014/main" id="{8490059C-3FFE-4E25-865D-350A1C5776D8}"/>
              </a:ext>
            </a:extLst>
          </p:cNvPr>
          <p:cNvSpPr>
            <a:spLocks noGrp="1"/>
          </p:cNvSpPr>
          <p:nvPr>
            <p:ph idx="1"/>
          </p:nvPr>
        </p:nvSpPr>
        <p:spPr/>
        <p:txBody>
          <a:bodyPr/>
          <a:lstStyle/>
          <a:p>
            <a:r>
              <a:rPr lang="en-US" dirty="0"/>
              <a:t>Split </a:t>
            </a:r>
            <a:r>
              <a:rPr lang="en-US" dirty="0" err="1"/>
              <a:t>Data.Country</a:t>
            </a:r>
            <a:r>
              <a:rPr lang="en-US" dirty="0"/>
              <a:t> into </a:t>
            </a:r>
            <a:r>
              <a:rPr lang="en-US" dirty="0" err="1"/>
              <a:t>Data.SalesRegion</a:t>
            </a:r>
            <a:r>
              <a:rPr lang="en-US" dirty="0"/>
              <a:t> and </a:t>
            </a:r>
            <a:r>
              <a:rPr lang="en-US" dirty="0" err="1"/>
              <a:t>Data.Country</a:t>
            </a:r>
            <a:endParaRPr lang="en-US" dirty="0"/>
          </a:p>
          <a:p>
            <a:pPr lvl="1"/>
            <a:r>
              <a:rPr lang="en-US" dirty="0"/>
              <a:t>Did this because lots of repeatedly named </a:t>
            </a:r>
            <a:r>
              <a:rPr lang="en-US" dirty="0" err="1"/>
              <a:t>SalesRegion</a:t>
            </a:r>
            <a:r>
              <a:rPr lang="en-US" dirty="0"/>
              <a:t>, made more sense to shift that into its own table and instead reference it via a key for storage purposes</a:t>
            </a:r>
          </a:p>
        </p:txBody>
      </p:sp>
    </p:spTree>
    <p:extLst>
      <p:ext uri="{BB962C8B-B14F-4D97-AF65-F5344CB8AC3E}">
        <p14:creationId xmlns:p14="http://schemas.microsoft.com/office/powerpoint/2010/main" val="2226832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AD6C-4B64-4D81-B3F5-0966155EEFAA}"/>
              </a:ext>
            </a:extLst>
          </p:cNvPr>
          <p:cNvSpPr>
            <a:spLocks noGrp="1"/>
          </p:cNvSpPr>
          <p:nvPr>
            <p:ph type="title"/>
          </p:nvPr>
        </p:nvSpPr>
        <p:spPr/>
        <p:txBody>
          <a:bodyPr>
            <a:normAutofit fontScale="90000"/>
          </a:bodyPr>
          <a:lstStyle/>
          <a:p>
            <a:r>
              <a:rPr lang="en-US" dirty="0"/>
              <a:t>Overall Columns Added/Removed/Modified to Normalize [Data].[Country]</a:t>
            </a:r>
          </a:p>
        </p:txBody>
      </p:sp>
      <p:sp>
        <p:nvSpPr>
          <p:cNvPr id="3" name="Content Placeholder 2">
            <a:extLst>
              <a:ext uri="{FF2B5EF4-FFF2-40B4-BE49-F238E27FC236}">
                <a16:creationId xmlns:a16="http://schemas.microsoft.com/office/drawing/2014/main" id="{392FFF4A-66C3-4BEF-8844-458D24F11410}"/>
              </a:ext>
            </a:extLst>
          </p:cNvPr>
          <p:cNvSpPr>
            <a:spLocks noGrp="1"/>
          </p:cNvSpPr>
          <p:nvPr>
            <p:ph idx="1"/>
          </p:nvPr>
        </p:nvSpPr>
        <p:spPr>
          <a:xfrm>
            <a:off x="677334" y="2160589"/>
            <a:ext cx="5013347" cy="4279122"/>
          </a:xfrm>
        </p:spPr>
        <p:txBody>
          <a:bodyPr/>
          <a:lstStyle/>
          <a:p>
            <a:r>
              <a:rPr lang="en-US" dirty="0"/>
              <a:t>Added Columns:</a:t>
            </a:r>
          </a:p>
          <a:p>
            <a:pPr lvl="1"/>
            <a:r>
              <a:rPr lang="en-US" dirty="0" err="1"/>
              <a:t>CountryID</a:t>
            </a:r>
            <a:endParaRPr lang="en-US" dirty="0"/>
          </a:p>
          <a:p>
            <a:pPr lvl="2"/>
            <a:r>
              <a:rPr lang="en-US" dirty="0"/>
              <a:t>Reason: to act as a PK for </a:t>
            </a:r>
            <a:r>
              <a:rPr lang="en-US" dirty="0" err="1"/>
              <a:t>Data.Country</a:t>
            </a:r>
            <a:endParaRPr lang="en-US" dirty="0"/>
          </a:p>
          <a:p>
            <a:pPr lvl="1"/>
            <a:r>
              <a:rPr lang="en-US" dirty="0" err="1"/>
              <a:t>SalesRegionID</a:t>
            </a:r>
            <a:endParaRPr lang="en-US" dirty="0"/>
          </a:p>
          <a:p>
            <a:pPr lvl="2"/>
            <a:r>
              <a:rPr lang="en-US" dirty="0"/>
              <a:t>Reason: to act as a PK for </a:t>
            </a:r>
            <a:r>
              <a:rPr lang="en-US" dirty="0" err="1"/>
              <a:t>Data.SalesRegion</a:t>
            </a:r>
            <a:endParaRPr lang="en-US" dirty="0"/>
          </a:p>
          <a:p>
            <a:r>
              <a:rPr lang="en-US" dirty="0"/>
              <a:t>Removed Columns:</a:t>
            </a:r>
          </a:p>
          <a:p>
            <a:pPr lvl="1"/>
            <a:r>
              <a:rPr lang="en-US" dirty="0" err="1"/>
              <a:t>CountryFlag</a:t>
            </a:r>
            <a:endParaRPr lang="en-US" dirty="0"/>
          </a:p>
          <a:p>
            <a:pPr lvl="1"/>
            <a:r>
              <a:rPr lang="en-US" dirty="0" err="1"/>
              <a:t>FlagFileName</a:t>
            </a:r>
            <a:endParaRPr lang="en-US" dirty="0"/>
          </a:p>
          <a:p>
            <a:pPr lvl="1"/>
            <a:r>
              <a:rPr lang="en-US" dirty="0" err="1"/>
              <a:t>FlagFileType</a:t>
            </a:r>
            <a:endParaRPr lang="en-US" dirty="0"/>
          </a:p>
          <a:p>
            <a:pPr lvl="2"/>
            <a:r>
              <a:rPr lang="en-US" dirty="0"/>
              <a:t>Reason for all 3: only had NULL entries</a:t>
            </a:r>
          </a:p>
          <a:p>
            <a:endParaRPr lang="en-US" dirty="0"/>
          </a:p>
        </p:txBody>
      </p:sp>
    </p:spTree>
    <p:extLst>
      <p:ext uri="{BB962C8B-B14F-4D97-AF65-F5344CB8AC3E}">
        <p14:creationId xmlns:p14="http://schemas.microsoft.com/office/powerpoint/2010/main" val="1995961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a:t>
            </a:r>
            <a:r>
              <a:rPr lang="en-US" dirty="0" err="1"/>
              <a:t>SalesRegion</a:t>
            </a:r>
            <a:r>
              <a:rPr lang="en-US" dirty="0"/>
              <a:t>] Overview</a:t>
            </a:r>
          </a:p>
        </p:txBody>
      </p:sp>
      <p:pic>
        <p:nvPicPr>
          <p:cNvPr id="5" name="Content Placeholder 4">
            <a:extLst>
              <a:ext uri="{FF2B5EF4-FFF2-40B4-BE49-F238E27FC236}">
                <a16:creationId xmlns:a16="http://schemas.microsoft.com/office/drawing/2014/main" id="{186002FD-F343-4743-9782-1B862A70964F}"/>
              </a:ext>
            </a:extLst>
          </p:cNvPr>
          <p:cNvPicPr>
            <a:picLocks noGrp="1" noChangeAspect="1"/>
          </p:cNvPicPr>
          <p:nvPr>
            <p:ph idx="1"/>
          </p:nvPr>
        </p:nvPicPr>
        <p:blipFill>
          <a:blip r:embed="rId2"/>
          <a:stretch>
            <a:fillRect/>
          </a:stretch>
        </p:blipFill>
        <p:spPr>
          <a:xfrm>
            <a:off x="1554273" y="2113382"/>
            <a:ext cx="7719729" cy="1310754"/>
          </a:xfrm>
        </p:spPr>
      </p:pic>
      <p:pic>
        <p:nvPicPr>
          <p:cNvPr id="7" name="Picture 6">
            <a:extLst>
              <a:ext uri="{FF2B5EF4-FFF2-40B4-BE49-F238E27FC236}">
                <a16:creationId xmlns:a16="http://schemas.microsoft.com/office/drawing/2014/main" id="{0DDAB407-AC88-4A29-AD28-9E68FB458AA6}"/>
              </a:ext>
            </a:extLst>
          </p:cNvPr>
          <p:cNvPicPr>
            <a:picLocks noChangeAspect="1"/>
          </p:cNvPicPr>
          <p:nvPr/>
        </p:nvPicPr>
        <p:blipFill>
          <a:blip r:embed="rId3"/>
          <a:stretch>
            <a:fillRect/>
          </a:stretch>
        </p:blipFill>
        <p:spPr>
          <a:xfrm>
            <a:off x="525297" y="3607118"/>
            <a:ext cx="11141405" cy="1943268"/>
          </a:xfrm>
          <a:prstGeom prst="rect">
            <a:avLst/>
          </a:prstGeom>
        </p:spPr>
      </p:pic>
    </p:spTree>
    <p:extLst>
      <p:ext uri="{BB962C8B-B14F-4D97-AF65-F5344CB8AC3E}">
        <p14:creationId xmlns:p14="http://schemas.microsoft.com/office/powerpoint/2010/main" val="1092656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a:t>
            </a:r>
            <a:r>
              <a:rPr lang="en-US" dirty="0" err="1"/>
              <a:t>SalesRegion</a:t>
            </a:r>
            <a:r>
              <a:rPr lang="en-US" dirty="0"/>
              <a:t>]</a:t>
            </a:r>
          </a:p>
        </p:txBody>
      </p:sp>
      <p:pic>
        <p:nvPicPr>
          <p:cNvPr id="5" name="Content Placeholder 4">
            <a:extLst>
              <a:ext uri="{FF2B5EF4-FFF2-40B4-BE49-F238E27FC236}">
                <a16:creationId xmlns:a16="http://schemas.microsoft.com/office/drawing/2014/main" id="{B8CE7512-0D37-4266-93D0-0D42D95EB54D}"/>
              </a:ext>
            </a:extLst>
          </p:cNvPr>
          <p:cNvPicPr>
            <a:picLocks noGrp="1" noChangeAspect="1"/>
          </p:cNvPicPr>
          <p:nvPr>
            <p:ph idx="1"/>
          </p:nvPr>
        </p:nvPicPr>
        <p:blipFill>
          <a:blip r:embed="rId2"/>
          <a:stretch>
            <a:fillRect/>
          </a:stretch>
        </p:blipFill>
        <p:spPr>
          <a:xfrm>
            <a:off x="3142034" y="2685600"/>
            <a:ext cx="3424136" cy="2643192"/>
          </a:xfrm>
        </p:spPr>
      </p:pic>
    </p:spTree>
    <p:extLst>
      <p:ext uri="{BB962C8B-B14F-4D97-AF65-F5344CB8AC3E}">
        <p14:creationId xmlns:p14="http://schemas.microsoft.com/office/powerpoint/2010/main" val="4157940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a:t>
            </a:r>
            <a:r>
              <a:rPr lang="en-US" dirty="0" err="1"/>
              <a:t>SalesRegion</a:t>
            </a:r>
            <a:r>
              <a:rPr lang="en-US" dirty="0"/>
              <a:t>]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PK_SalesRegion</a:t>
            </a:r>
            <a:r>
              <a:rPr lang="en-US" dirty="0"/>
              <a:t> on </a:t>
            </a:r>
            <a:r>
              <a:rPr lang="en-US" dirty="0" err="1"/>
              <a:t>SalesRegionID</a:t>
            </a:r>
            <a:endParaRPr lang="en-US" dirty="0"/>
          </a:p>
          <a:p>
            <a:pPr lvl="1"/>
            <a:r>
              <a:rPr lang="en-US" dirty="0"/>
              <a:t>This is because it is a surrogate key</a:t>
            </a:r>
          </a:p>
          <a:p>
            <a:r>
              <a:rPr lang="en-US" dirty="0" err="1"/>
              <a:t>AK_SalesRegion</a:t>
            </a:r>
            <a:r>
              <a:rPr lang="en-US" dirty="0"/>
              <a:t> on </a:t>
            </a:r>
            <a:r>
              <a:rPr lang="en-US" dirty="0" err="1"/>
              <a:t>SalesRegion</a:t>
            </a:r>
            <a:endParaRPr lang="en-US" dirty="0"/>
          </a:p>
          <a:p>
            <a:pPr lvl="1"/>
            <a:r>
              <a:rPr lang="en-US" dirty="0"/>
              <a:t>Wanted a unique constraint on </a:t>
            </a:r>
            <a:r>
              <a:rPr lang="en-US" dirty="0" err="1"/>
              <a:t>SalesRegion</a:t>
            </a:r>
            <a:r>
              <a:rPr lang="en-US" dirty="0"/>
              <a:t> as it does not make sense to have multiple of the same </a:t>
            </a:r>
            <a:r>
              <a:rPr lang="en-US" dirty="0" err="1"/>
              <a:t>SalesRegion</a:t>
            </a:r>
            <a:r>
              <a:rPr lang="en-US" dirty="0"/>
              <a:t> in the table</a:t>
            </a:r>
          </a:p>
        </p:txBody>
      </p:sp>
    </p:spTree>
    <p:extLst>
      <p:ext uri="{BB962C8B-B14F-4D97-AF65-F5344CB8AC3E}">
        <p14:creationId xmlns:p14="http://schemas.microsoft.com/office/powerpoint/2010/main" val="14647824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a:t>
            </a:r>
            <a:r>
              <a:rPr lang="en-US" sz="3200" dirty="0" err="1"/>
              <a:t>SalesRegion</a:t>
            </a:r>
            <a:r>
              <a:rPr lang="en-US" sz="3200" dirty="0"/>
              <a:t>] Output</a:t>
            </a:r>
          </a:p>
        </p:txBody>
      </p:sp>
      <p:pic>
        <p:nvPicPr>
          <p:cNvPr id="5" name="Content Placeholder 4">
            <a:extLst>
              <a:ext uri="{FF2B5EF4-FFF2-40B4-BE49-F238E27FC236}">
                <a16:creationId xmlns:a16="http://schemas.microsoft.com/office/drawing/2014/main" id="{2839B02D-4871-4209-AF10-9C30D58D3A8D}"/>
              </a:ext>
            </a:extLst>
          </p:cNvPr>
          <p:cNvPicPr>
            <a:picLocks noGrp="1" noChangeAspect="1"/>
          </p:cNvPicPr>
          <p:nvPr>
            <p:ph idx="1"/>
          </p:nvPr>
        </p:nvPicPr>
        <p:blipFill>
          <a:blip r:embed="rId2"/>
          <a:stretch>
            <a:fillRect/>
          </a:stretch>
        </p:blipFill>
        <p:spPr>
          <a:xfrm>
            <a:off x="2766027" y="3682170"/>
            <a:ext cx="4419983" cy="838273"/>
          </a:xfrm>
        </p:spPr>
      </p:pic>
    </p:spTree>
    <p:extLst>
      <p:ext uri="{BB962C8B-B14F-4D97-AF65-F5344CB8AC3E}">
        <p14:creationId xmlns:p14="http://schemas.microsoft.com/office/powerpoint/2010/main" val="1609142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[Data].[Country] Overview</a:t>
            </a:r>
          </a:p>
        </p:txBody>
      </p:sp>
      <p:pic>
        <p:nvPicPr>
          <p:cNvPr id="5" name="Content Placeholder 4">
            <a:extLst>
              <a:ext uri="{FF2B5EF4-FFF2-40B4-BE49-F238E27FC236}">
                <a16:creationId xmlns:a16="http://schemas.microsoft.com/office/drawing/2014/main" id="{44A60C91-D905-498C-928E-B8B9637100A1}"/>
              </a:ext>
            </a:extLst>
          </p:cNvPr>
          <p:cNvPicPr>
            <a:picLocks noGrp="1" noChangeAspect="1"/>
          </p:cNvPicPr>
          <p:nvPr>
            <p:ph idx="1"/>
          </p:nvPr>
        </p:nvPicPr>
        <p:blipFill>
          <a:blip r:embed="rId2"/>
          <a:stretch>
            <a:fillRect/>
          </a:stretch>
        </p:blipFill>
        <p:spPr>
          <a:xfrm>
            <a:off x="1104372" y="2115977"/>
            <a:ext cx="7742591" cy="1752752"/>
          </a:xfrm>
        </p:spPr>
      </p:pic>
    </p:spTree>
    <p:extLst>
      <p:ext uri="{BB962C8B-B14F-4D97-AF65-F5344CB8AC3E}">
        <p14:creationId xmlns:p14="http://schemas.microsoft.com/office/powerpoint/2010/main" val="8165007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[Data].[Country]</a:t>
            </a:r>
          </a:p>
        </p:txBody>
      </p:sp>
      <p:sp>
        <p:nvSpPr>
          <p:cNvPr id="6" name="Text Placeholder 5">
            <a:extLst>
              <a:ext uri="{FF2B5EF4-FFF2-40B4-BE49-F238E27FC236}">
                <a16:creationId xmlns:a16="http://schemas.microsoft.com/office/drawing/2014/main" id="{24C37084-2987-4CA6-B08C-612F72C50DC9}"/>
              </a:ext>
            </a:extLst>
          </p:cNvPr>
          <p:cNvSpPr>
            <a:spLocks noGrp="1"/>
          </p:cNvSpPr>
          <p:nvPr>
            <p:ph type="body" idx="1"/>
          </p:nvPr>
        </p:nvSpPr>
        <p:spPr/>
        <p:txBody>
          <a:bodyPr/>
          <a:lstStyle/>
          <a:p>
            <a:r>
              <a:rPr lang="en-US" sz="2000" dirty="0"/>
              <a:t>To initially fill </a:t>
            </a:r>
            <a:r>
              <a:rPr lang="en-US" sz="2000" dirty="0" err="1"/>
              <a:t>Data.NewCountry</a:t>
            </a:r>
            <a:endParaRPr lang="en-US" sz="2000" dirty="0"/>
          </a:p>
        </p:txBody>
      </p:sp>
      <p:pic>
        <p:nvPicPr>
          <p:cNvPr id="11" name="Content Placeholder 10">
            <a:extLst>
              <a:ext uri="{FF2B5EF4-FFF2-40B4-BE49-F238E27FC236}">
                <a16:creationId xmlns:a16="http://schemas.microsoft.com/office/drawing/2014/main" id="{CDCE0847-153B-4E0A-BC8C-9B351E5629E9}"/>
              </a:ext>
            </a:extLst>
          </p:cNvPr>
          <p:cNvPicPr>
            <a:picLocks noGrp="1" noChangeAspect="1"/>
          </p:cNvPicPr>
          <p:nvPr>
            <p:ph sz="half" idx="2"/>
          </p:nvPr>
        </p:nvPicPr>
        <p:blipFill>
          <a:blip r:embed="rId2"/>
          <a:stretch>
            <a:fillRect/>
          </a:stretch>
        </p:blipFill>
        <p:spPr>
          <a:xfrm>
            <a:off x="1233037" y="2956753"/>
            <a:ext cx="3071126" cy="2865368"/>
          </a:xfrm>
        </p:spPr>
      </p:pic>
      <p:sp>
        <p:nvSpPr>
          <p:cNvPr id="8" name="Text Placeholder 7">
            <a:extLst>
              <a:ext uri="{FF2B5EF4-FFF2-40B4-BE49-F238E27FC236}">
                <a16:creationId xmlns:a16="http://schemas.microsoft.com/office/drawing/2014/main" id="{C6AD40A3-A9CE-4A16-B44A-6075F9B610B4}"/>
              </a:ext>
            </a:extLst>
          </p:cNvPr>
          <p:cNvSpPr>
            <a:spLocks noGrp="1"/>
          </p:cNvSpPr>
          <p:nvPr>
            <p:ph type="body" sz="quarter" idx="3"/>
          </p:nvPr>
        </p:nvSpPr>
        <p:spPr/>
        <p:txBody>
          <a:bodyPr/>
          <a:lstStyle/>
          <a:p>
            <a:r>
              <a:rPr lang="en-US" sz="1800" dirty="0"/>
              <a:t>To then properly set up </a:t>
            </a:r>
            <a:r>
              <a:rPr lang="en-US" sz="1800" dirty="0" err="1"/>
              <a:t>Data.Country</a:t>
            </a:r>
            <a:endParaRPr lang="en-US" sz="1800" dirty="0"/>
          </a:p>
        </p:txBody>
      </p:sp>
      <p:pic>
        <p:nvPicPr>
          <p:cNvPr id="13" name="Content Placeholder 12">
            <a:extLst>
              <a:ext uri="{FF2B5EF4-FFF2-40B4-BE49-F238E27FC236}">
                <a16:creationId xmlns:a16="http://schemas.microsoft.com/office/drawing/2014/main" id="{4C9E22F5-C514-4F39-8DF0-952572DE8EC3}"/>
              </a:ext>
            </a:extLst>
          </p:cNvPr>
          <p:cNvPicPr>
            <a:picLocks noGrp="1" noChangeAspect="1"/>
          </p:cNvPicPr>
          <p:nvPr>
            <p:ph sz="quarter" idx="4"/>
          </p:nvPr>
        </p:nvPicPr>
        <p:blipFill>
          <a:blip r:embed="rId3"/>
          <a:stretch>
            <a:fillRect/>
          </a:stretch>
        </p:blipFill>
        <p:spPr>
          <a:xfrm>
            <a:off x="6125595" y="2842443"/>
            <a:ext cx="2110923" cy="3093988"/>
          </a:xfrm>
        </p:spPr>
      </p:pic>
    </p:spTree>
    <p:extLst>
      <p:ext uri="{BB962C8B-B14F-4D97-AF65-F5344CB8AC3E}">
        <p14:creationId xmlns:p14="http://schemas.microsoft.com/office/powerpoint/2010/main" val="313688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372C-B1B1-4F63-B87A-C54062724C62}"/>
              </a:ext>
            </a:extLst>
          </p:cNvPr>
          <p:cNvSpPr>
            <a:spLocks noGrp="1"/>
          </p:cNvSpPr>
          <p:nvPr>
            <p:ph type="title"/>
          </p:nvPr>
        </p:nvSpPr>
        <p:spPr/>
        <p:txBody>
          <a:bodyPr/>
          <a:lstStyle/>
          <a:p>
            <a:r>
              <a:rPr lang="en-US" dirty="0"/>
              <a:t>[Data].[Country] Primary, Foreign, and Alternate Keys (Unique Constraints)</a:t>
            </a:r>
          </a:p>
        </p:txBody>
      </p:sp>
      <p:sp>
        <p:nvSpPr>
          <p:cNvPr id="3" name="Content Placeholder 2">
            <a:extLst>
              <a:ext uri="{FF2B5EF4-FFF2-40B4-BE49-F238E27FC236}">
                <a16:creationId xmlns:a16="http://schemas.microsoft.com/office/drawing/2014/main" id="{B6671E32-4489-4F45-89F7-0B05DD8B161E}"/>
              </a:ext>
            </a:extLst>
          </p:cNvPr>
          <p:cNvSpPr>
            <a:spLocks noGrp="1"/>
          </p:cNvSpPr>
          <p:nvPr>
            <p:ph idx="1"/>
          </p:nvPr>
        </p:nvSpPr>
        <p:spPr/>
        <p:txBody>
          <a:bodyPr/>
          <a:lstStyle/>
          <a:p>
            <a:r>
              <a:rPr lang="en-US" dirty="0" err="1"/>
              <a:t>PK_Country</a:t>
            </a:r>
            <a:r>
              <a:rPr lang="en-US" dirty="0"/>
              <a:t> on </a:t>
            </a:r>
            <a:r>
              <a:rPr lang="en-US" dirty="0" err="1"/>
              <a:t>CountryID</a:t>
            </a:r>
            <a:endParaRPr lang="en-US" dirty="0"/>
          </a:p>
          <a:p>
            <a:pPr lvl="1"/>
            <a:r>
              <a:rPr lang="en-US" dirty="0"/>
              <a:t>This is because it’s a surrogate key</a:t>
            </a:r>
          </a:p>
          <a:p>
            <a:r>
              <a:rPr lang="en-US" dirty="0" err="1"/>
              <a:t>FK_Country_SalesRegion</a:t>
            </a:r>
            <a:r>
              <a:rPr lang="en-US" dirty="0"/>
              <a:t> on </a:t>
            </a:r>
            <a:r>
              <a:rPr lang="en-US" dirty="0" err="1"/>
              <a:t>SalesRegionID</a:t>
            </a:r>
            <a:endParaRPr lang="en-US" dirty="0"/>
          </a:p>
          <a:p>
            <a:pPr lvl="1"/>
            <a:r>
              <a:rPr lang="en-US" dirty="0"/>
              <a:t>This is to ensure referential integrity to ensure the sales region inserted into </a:t>
            </a:r>
            <a:r>
              <a:rPr lang="en-US" dirty="0" err="1"/>
              <a:t>Data.Country</a:t>
            </a:r>
            <a:r>
              <a:rPr lang="en-US" dirty="0"/>
              <a:t> exists</a:t>
            </a:r>
          </a:p>
          <a:p>
            <a:r>
              <a:rPr lang="en-US" dirty="0" err="1"/>
              <a:t>AK_CountryName</a:t>
            </a:r>
            <a:r>
              <a:rPr lang="en-US" dirty="0"/>
              <a:t> on </a:t>
            </a:r>
            <a:r>
              <a:rPr lang="en-US" dirty="0" err="1"/>
              <a:t>CountryName</a:t>
            </a:r>
            <a:endParaRPr lang="en-US" dirty="0"/>
          </a:p>
          <a:p>
            <a:r>
              <a:rPr lang="en-US" dirty="0"/>
              <a:t>AK_CountryISO2 on CountryISO2</a:t>
            </a:r>
          </a:p>
          <a:p>
            <a:r>
              <a:rPr lang="en-US" dirty="0"/>
              <a:t>AK_CountryISO3 on CountryISO3</a:t>
            </a:r>
          </a:p>
          <a:p>
            <a:pPr lvl="1"/>
            <a:r>
              <a:rPr lang="en-US" dirty="0"/>
              <a:t>These were all set to ensure they are unique column values, as it does not make sense for them to be repeated</a:t>
            </a:r>
          </a:p>
        </p:txBody>
      </p:sp>
    </p:spTree>
    <p:extLst>
      <p:ext uri="{BB962C8B-B14F-4D97-AF65-F5344CB8AC3E}">
        <p14:creationId xmlns:p14="http://schemas.microsoft.com/office/powerpoint/2010/main" val="3813453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DCE76-7EF4-424A-8EB1-3C4FA4712FEC}"/>
              </a:ext>
            </a:extLst>
          </p:cNvPr>
          <p:cNvSpPr>
            <a:spLocks noGrp="1"/>
          </p:cNvSpPr>
          <p:nvPr>
            <p:ph type="title"/>
          </p:nvPr>
        </p:nvSpPr>
        <p:spPr>
          <a:xfrm>
            <a:off x="677334" y="609600"/>
            <a:ext cx="8596668" cy="800911"/>
          </a:xfrm>
        </p:spPr>
        <p:txBody>
          <a:bodyPr>
            <a:normAutofit/>
          </a:bodyPr>
          <a:lstStyle/>
          <a:p>
            <a:r>
              <a:rPr lang="en-US" sz="3200" dirty="0"/>
              <a:t>Step 1: Normalizing the Data Schema Tables</a:t>
            </a:r>
          </a:p>
        </p:txBody>
      </p:sp>
      <p:sp>
        <p:nvSpPr>
          <p:cNvPr id="5" name="Content Placeholder 4">
            <a:extLst>
              <a:ext uri="{FF2B5EF4-FFF2-40B4-BE49-F238E27FC236}">
                <a16:creationId xmlns:a16="http://schemas.microsoft.com/office/drawing/2014/main" id="{CFA3177E-6BEC-47C8-997E-95DEBD650016}"/>
              </a:ext>
            </a:extLst>
          </p:cNvPr>
          <p:cNvSpPr>
            <a:spLocks noGrp="1"/>
          </p:cNvSpPr>
          <p:nvPr>
            <p:ph idx="1"/>
          </p:nvPr>
        </p:nvSpPr>
        <p:spPr>
          <a:xfrm>
            <a:off x="677334" y="1550989"/>
            <a:ext cx="8596668" cy="5073547"/>
          </a:xfrm>
        </p:spPr>
        <p:txBody>
          <a:bodyPr>
            <a:normAutofit fontScale="92500" lnSpcReduction="20000"/>
          </a:bodyPr>
          <a:lstStyle/>
          <a:p>
            <a:r>
              <a:rPr lang="en-US" dirty="0"/>
              <a:t>Implement the changes based on the plan</a:t>
            </a:r>
          </a:p>
          <a:p>
            <a:pPr lvl="1"/>
            <a:r>
              <a:rPr lang="en-US" dirty="0"/>
              <a:t> Log any anomaly or issues we faced</a:t>
            </a:r>
          </a:p>
          <a:p>
            <a:r>
              <a:rPr lang="en-US" dirty="0"/>
              <a:t>Adhered to the following name conventions:</a:t>
            </a:r>
          </a:p>
          <a:p>
            <a:pPr lvl="1"/>
            <a:r>
              <a:rPr lang="en-US" dirty="0"/>
              <a:t>Use </a:t>
            </a:r>
            <a:r>
              <a:rPr lang="en-US" dirty="0" err="1"/>
              <a:t>PascalCase</a:t>
            </a:r>
            <a:r>
              <a:rPr lang="en-US" dirty="0"/>
              <a:t> for Column/Table/UDT/Schema names</a:t>
            </a:r>
          </a:p>
          <a:p>
            <a:pPr lvl="1"/>
            <a:r>
              <a:rPr lang="en-US" dirty="0"/>
              <a:t>Primary Keys: </a:t>
            </a:r>
            <a:r>
              <a:rPr lang="en-US" dirty="0" err="1"/>
              <a:t>PK_TableName</a:t>
            </a:r>
            <a:endParaRPr lang="en-US" dirty="0"/>
          </a:p>
          <a:p>
            <a:pPr lvl="1"/>
            <a:r>
              <a:rPr lang="en-US" dirty="0"/>
              <a:t>Check Constraints: </a:t>
            </a:r>
            <a:r>
              <a:rPr lang="en-US" dirty="0" err="1"/>
              <a:t>CK_TableName_ColumnName</a:t>
            </a:r>
            <a:endParaRPr lang="en-US" dirty="0"/>
          </a:p>
          <a:p>
            <a:pPr lvl="1"/>
            <a:r>
              <a:rPr lang="en-US" dirty="0"/>
              <a:t>Unique Constraints: </a:t>
            </a:r>
            <a:r>
              <a:rPr lang="en-US" dirty="0" err="1"/>
              <a:t>AK_ColumnName</a:t>
            </a:r>
            <a:endParaRPr lang="en-US" dirty="0"/>
          </a:p>
          <a:p>
            <a:pPr lvl="1"/>
            <a:r>
              <a:rPr lang="en-US" dirty="0"/>
              <a:t>Foreign Keys: </a:t>
            </a:r>
            <a:r>
              <a:rPr lang="en-US" dirty="0" err="1"/>
              <a:t>FK_ChildTableName_ParentTableName</a:t>
            </a:r>
            <a:endParaRPr lang="en-US" dirty="0"/>
          </a:p>
          <a:p>
            <a:pPr lvl="1"/>
            <a:r>
              <a:rPr lang="en-US" dirty="0"/>
              <a:t>If needed to make a table that has the same name as something currently in the database, name is as [Data].[</a:t>
            </a:r>
            <a:r>
              <a:rPr lang="en-US" b="1" dirty="0" err="1"/>
              <a:t>New</a:t>
            </a:r>
            <a:r>
              <a:rPr lang="en-US" dirty="0" err="1"/>
              <a:t>TableName</a:t>
            </a:r>
            <a:r>
              <a:rPr lang="en-US" dirty="0"/>
              <a:t>]</a:t>
            </a:r>
          </a:p>
          <a:p>
            <a:pPr lvl="2"/>
            <a:r>
              <a:rPr lang="en-US" dirty="0"/>
              <a:t>E.g., when converting </a:t>
            </a:r>
            <a:r>
              <a:rPr lang="en-US" dirty="0" err="1"/>
              <a:t>Data.Country</a:t>
            </a:r>
            <a:r>
              <a:rPr lang="en-US" dirty="0"/>
              <a:t>, needed to make a </a:t>
            </a:r>
            <a:r>
              <a:rPr lang="en-US" dirty="0" err="1"/>
              <a:t>Data.Country</a:t>
            </a:r>
            <a:r>
              <a:rPr lang="en-US" dirty="0"/>
              <a:t> based on the details of the plan, named it </a:t>
            </a:r>
            <a:r>
              <a:rPr lang="en-US" dirty="0" err="1"/>
              <a:t>Data.NewCountry</a:t>
            </a:r>
            <a:endParaRPr lang="en-US" dirty="0"/>
          </a:p>
          <a:p>
            <a:r>
              <a:rPr lang="en-US" dirty="0"/>
              <a:t>Group Leader compiles work, fixes issues in any INSERT SELECT statements, then remakes the [Data].[</a:t>
            </a:r>
            <a:r>
              <a:rPr lang="en-US" dirty="0" err="1"/>
              <a:t>NewTableName</a:t>
            </a:r>
            <a:r>
              <a:rPr lang="en-US" dirty="0"/>
              <a:t>] into just [Data].[</a:t>
            </a:r>
            <a:r>
              <a:rPr lang="en-US" dirty="0" err="1"/>
              <a:t>TableName</a:t>
            </a:r>
            <a:r>
              <a:rPr lang="en-US" dirty="0"/>
              <a:t>]</a:t>
            </a:r>
          </a:p>
          <a:p>
            <a:pPr lvl="1"/>
            <a:r>
              <a:rPr lang="en-US" dirty="0"/>
              <a:t>Also ensure to added any missing FKs that could not be added until all worked on tables were put together</a:t>
            </a:r>
          </a:p>
          <a:p>
            <a:pPr lvl="1"/>
            <a:r>
              <a:rPr lang="en-US" dirty="0"/>
              <a:t>Also updated </a:t>
            </a:r>
            <a:r>
              <a:rPr lang="en-US" dirty="0" err="1"/>
              <a:t>Data.SaleByCountry</a:t>
            </a:r>
            <a:r>
              <a:rPr lang="en-US" dirty="0"/>
              <a:t> to </a:t>
            </a:r>
            <a:r>
              <a:rPr lang="en-US" dirty="0" err="1"/>
              <a:t>Data.uvw_SaleByCountry</a:t>
            </a:r>
            <a:r>
              <a:rPr lang="en-US" dirty="0"/>
              <a:t> using the normalized database</a:t>
            </a:r>
          </a:p>
        </p:txBody>
      </p:sp>
    </p:spTree>
    <p:extLst>
      <p:ext uri="{BB962C8B-B14F-4D97-AF65-F5344CB8AC3E}">
        <p14:creationId xmlns:p14="http://schemas.microsoft.com/office/powerpoint/2010/main" val="14435882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EBA9-E490-480F-9E5E-FC92BC010A3C}"/>
              </a:ext>
            </a:extLst>
          </p:cNvPr>
          <p:cNvSpPr>
            <a:spLocks noGrp="1"/>
          </p:cNvSpPr>
          <p:nvPr>
            <p:ph type="title"/>
          </p:nvPr>
        </p:nvSpPr>
        <p:spPr/>
        <p:txBody>
          <a:bodyPr/>
          <a:lstStyle/>
          <a:p>
            <a:r>
              <a:rPr lang="en-US" dirty="0"/>
              <a:t>[Data].[Country] Check and Default Constraints</a:t>
            </a:r>
          </a:p>
        </p:txBody>
      </p:sp>
      <p:sp>
        <p:nvSpPr>
          <p:cNvPr id="3" name="Content Placeholder 2">
            <a:extLst>
              <a:ext uri="{FF2B5EF4-FFF2-40B4-BE49-F238E27FC236}">
                <a16:creationId xmlns:a16="http://schemas.microsoft.com/office/drawing/2014/main" id="{1F0E3E9A-94D1-4827-8B6B-FCFC5864C35B}"/>
              </a:ext>
            </a:extLst>
          </p:cNvPr>
          <p:cNvSpPr>
            <a:spLocks noGrp="1"/>
          </p:cNvSpPr>
          <p:nvPr>
            <p:ph idx="1"/>
          </p:nvPr>
        </p:nvSpPr>
        <p:spPr/>
        <p:txBody>
          <a:bodyPr/>
          <a:lstStyle/>
          <a:p>
            <a:r>
              <a:rPr lang="en-US" dirty="0"/>
              <a:t>CK_Country_CountryISO2</a:t>
            </a:r>
          </a:p>
          <a:p>
            <a:pPr lvl="1"/>
            <a:r>
              <a:rPr lang="en-US" dirty="0"/>
              <a:t>Check Constraint: ([CountryISO2] like N'[A-Z][A-Z]')</a:t>
            </a:r>
          </a:p>
          <a:p>
            <a:r>
              <a:rPr lang="en-US" dirty="0"/>
              <a:t>CK_Country_CountryISO3</a:t>
            </a:r>
          </a:p>
          <a:p>
            <a:pPr lvl="1"/>
            <a:r>
              <a:rPr lang="en-US" dirty="0"/>
              <a:t>Check Constraint: ([CountryISO3] like N'[A-Z][A-Z][A-Z]’)</a:t>
            </a:r>
          </a:p>
          <a:p>
            <a:pPr lvl="2"/>
            <a:r>
              <a:rPr lang="en-US" dirty="0"/>
              <a:t>These were both set to ensure the ISOs were 2 and 3 letters long respectively</a:t>
            </a:r>
          </a:p>
        </p:txBody>
      </p:sp>
    </p:spTree>
    <p:extLst>
      <p:ext uri="{BB962C8B-B14F-4D97-AF65-F5344CB8AC3E}">
        <p14:creationId xmlns:p14="http://schemas.microsoft.com/office/powerpoint/2010/main" val="34641922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[Data].[Country] Output</a:t>
            </a:r>
          </a:p>
        </p:txBody>
      </p:sp>
      <p:pic>
        <p:nvPicPr>
          <p:cNvPr id="5" name="Content Placeholder 4">
            <a:extLst>
              <a:ext uri="{FF2B5EF4-FFF2-40B4-BE49-F238E27FC236}">
                <a16:creationId xmlns:a16="http://schemas.microsoft.com/office/drawing/2014/main" id="{7FDA2D84-4347-4E7F-B613-27BA574EC2F9}"/>
              </a:ext>
            </a:extLst>
          </p:cNvPr>
          <p:cNvPicPr>
            <a:picLocks noGrp="1" noChangeAspect="1"/>
          </p:cNvPicPr>
          <p:nvPr>
            <p:ph idx="1"/>
          </p:nvPr>
        </p:nvPicPr>
        <p:blipFill>
          <a:blip r:embed="rId2"/>
          <a:stretch>
            <a:fillRect/>
          </a:stretch>
        </p:blipFill>
        <p:spPr>
          <a:xfrm>
            <a:off x="1889651" y="3194448"/>
            <a:ext cx="6172735" cy="1813717"/>
          </a:xfrm>
        </p:spPr>
      </p:pic>
    </p:spTree>
    <p:extLst>
      <p:ext uri="{BB962C8B-B14F-4D97-AF65-F5344CB8AC3E}">
        <p14:creationId xmlns:p14="http://schemas.microsoft.com/office/powerpoint/2010/main" val="10734742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[Data].[Stock] Pre-Normalization</a:t>
            </a:r>
          </a:p>
        </p:txBody>
      </p:sp>
      <p:pic>
        <p:nvPicPr>
          <p:cNvPr id="6" name="Content Placeholder 5" descr="Table&#10;&#10;Description automatically generated">
            <a:extLst>
              <a:ext uri="{FF2B5EF4-FFF2-40B4-BE49-F238E27FC236}">
                <a16:creationId xmlns:a16="http://schemas.microsoft.com/office/drawing/2014/main" id="{17376567-0099-4E17-A8E1-49BF49C1C98A}"/>
              </a:ext>
            </a:extLst>
          </p:cNvPr>
          <p:cNvPicPr>
            <a:picLocks noGrp="1" noChangeAspect="1"/>
          </p:cNvPicPr>
          <p:nvPr>
            <p:ph idx="1"/>
          </p:nvPr>
        </p:nvPicPr>
        <p:blipFill>
          <a:blip r:embed="rId2"/>
          <a:stretch>
            <a:fillRect/>
          </a:stretch>
        </p:blipFill>
        <p:spPr>
          <a:xfrm>
            <a:off x="2130356" y="2208433"/>
            <a:ext cx="5659157" cy="3764350"/>
          </a:xfrm>
          <a:prstGeom prst="rect">
            <a:avLst/>
          </a:prstGeom>
        </p:spPr>
      </p:pic>
    </p:spTree>
    <p:extLst>
      <p:ext uri="{BB962C8B-B14F-4D97-AF65-F5344CB8AC3E}">
        <p14:creationId xmlns:p14="http://schemas.microsoft.com/office/powerpoint/2010/main" val="11735441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D048-F737-41F2-910C-B847C69C1B05}"/>
              </a:ext>
            </a:extLst>
          </p:cNvPr>
          <p:cNvSpPr>
            <a:spLocks noGrp="1"/>
          </p:cNvSpPr>
          <p:nvPr>
            <p:ph type="title"/>
          </p:nvPr>
        </p:nvSpPr>
        <p:spPr/>
        <p:txBody>
          <a:bodyPr>
            <a:normAutofit/>
          </a:bodyPr>
          <a:lstStyle/>
          <a:p>
            <a:r>
              <a:rPr lang="en-US" sz="3200" dirty="0"/>
              <a:t>[Data].[Stock] Pre-Normalization Output</a:t>
            </a:r>
          </a:p>
        </p:txBody>
      </p:sp>
      <p:pic>
        <p:nvPicPr>
          <p:cNvPr id="5" name="Content Placeholder 4">
            <a:extLst>
              <a:ext uri="{FF2B5EF4-FFF2-40B4-BE49-F238E27FC236}">
                <a16:creationId xmlns:a16="http://schemas.microsoft.com/office/drawing/2014/main" id="{922689EE-98EB-462E-BF4E-06E50AF7D8C9}"/>
              </a:ext>
            </a:extLst>
          </p:cNvPr>
          <p:cNvPicPr>
            <a:picLocks noGrp="1" noChangeAspect="1"/>
          </p:cNvPicPr>
          <p:nvPr>
            <p:ph idx="1"/>
          </p:nvPr>
        </p:nvPicPr>
        <p:blipFill>
          <a:blip r:embed="rId2"/>
          <a:stretch>
            <a:fillRect/>
          </a:stretch>
        </p:blipFill>
        <p:spPr>
          <a:xfrm>
            <a:off x="677863" y="2859337"/>
            <a:ext cx="8596312" cy="2483938"/>
          </a:xfrm>
        </p:spPr>
      </p:pic>
    </p:spTree>
    <p:extLst>
      <p:ext uri="{BB962C8B-B14F-4D97-AF65-F5344CB8AC3E}">
        <p14:creationId xmlns:p14="http://schemas.microsoft.com/office/powerpoint/2010/main" val="4119831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[Data].[Stock] Post-Normalization</a:t>
            </a:r>
          </a:p>
        </p:txBody>
      </p:sp>
      <p:pic>
        <p:nvPicPr>
          <p:cNvPr id="11" name="Content Placeholder 10">
            <a:extLst>
              <a:ext uri="{FF2B5EF4-FFF2-40B4-BE49-F238E27FC236}">
                <a16:creationId xmlns:a16="http://schemas.microsoft.com/office/drawing/2014/main" id="{D2A27C9B-FA68-4F26-9978-F1B871A7F045}"/>
              </a:ext>
            </a:extLst>
          </p:cNvPr>
          <p:cNvPicPr>
            <a:picLocks noGrp="1" noChangeAspect="1"/>
          </p:cNvPicPr>
          <p:nvPr>
            <p:ph idx="1"/>
          </p:nvPr>
        </p:nvPicPr>
        <p:blipFill>
          <a:blip r:embed="rId2"/>
          <a:stretch>
            <a:fillRect/>
          </a:stretch>
        </p:blipFill>
        <p:spPr>
          <a:xfrm>
            <a:off x="445432" y="1930400"/>
            <a:ext cx="9330866" cy="4471040"/>
          </a:xfrm>
        </p:spPr>
      </p:pic>
    </p:spTree>
    <p:extLst>
      <p:ext uri="{BB962C8B-B14F-4D97-AF65-F5344CB8AC3E}">
        <p14:creationId xmlns:p14="http://schemas.microsoft.com/office/powerpoint/2010/main" val="27563898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EC-D7D4-451B-9FDB-EC3BA81AD2AA}"/>
              </a:ext>
            </a:extLst>
          </p:cNvPr>
          <p:cNvSpPr>
            <a:spLocks noGrp="1"/>
          </p:cNvSpPr>
          <p:nvPr>
            <p:ph type="title"/>
          </p:nvPr>
        </p:nvSpPr>
        <p:spPr/>
        <p:txBody>
          <a:bodyPr/>
          <a:lstStyle/>
          <a:p>
            <a:r>
              <a:rPr lang="en-US" dirty="0"/>
              <a:t>[Data].[Stock] Post-Normalization FK Relationships (Referenced Tables)</a:t>
            </a:r>
          </a:p>
        </p:txBody>
      </p:sp>
      <p:pic>
        <p:nvPicPr>
          <p:cNvPr id="3" name="Content Placeholder 2">
            <a:extLst>
              <a:ext uri="{FF2B5EF4-FFF2-40B4-BE49-F238E27FC236}">
                <a16:creationId xmlns:a16="http://schemas.microsoft.com/office/drawing/2014/main" id="{A32D0C29-C033-4D31-B782-18B12F4FC366}"/>
              </a:ext>
            </a:extLst>
          </p:cNvPr>
          <p:cNvPicPr>
            <a:picLocks noGrp="1" noChangeAspect="1"/>
          </p:cNvPicPr>
          <p:nvPr>
            <p:ph idx="1"/>
          </p:nvPr>
        </p:nvPicPr>
        <p:blipFill>
          <a:blip r:embed="rId2"/>
          <a:stretch>
            <a:fillRect/>
          </a:stretch>
        </p:blipFill>
        <p:spPr>
          <a:xfrm>
            <a:off x="2461098" y="1868565"/>
            <a:ext cx="4980562" cy="4421733"/>
          </a:xfrm>
        </p:spPr>
      </p:pic>
    </p:spTree>
    <p:extLst>
      <p:ext uri="{BB962C8B-B14F-4D97-AF65-F5344CB8AC3E}">
        <p14:creationId xmlns:p14="http://schemas.microsoft.com/office/powerpoint/2010/main" val="18319886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F163-3771-4095-A56F-729FDD5CB978}"/>
              </a:ext>
            </a:extLst>
          </p:cNvPr>
          <p:cNvSpPr>
            <a:spLocks noGrp="1"/>
          </p:cNvSpPr>
          <p:nvPr>
            <p:ph type="title"/>
          </p:nvPr>
        </p:nvSpPr>
        <p:spPr/>
        <p:txBody>
          <a:bodyPr/>
          <a:lstStyle/>
          <a:p>
            <a:r>
              <a:rPr lang="en-US" dirty="0"/>
              <a:t>Steps Taken to Normalize [Data].[Stock]</a:t>
            </a:r>
          </a:p>
        </p:txBody>
      </p:sp>
      <p:sp>
        <p:nvSpPr>
          <p:cNvPr id="3" name="Content Placeholder 2">
            <a:extLst>
              <a:ext uri="{FF2B5EF4-FFF2-40B4-BE49-F238E27FC236}">
                <a16:creationId xmlns:a16="http://schemas.microsoft.com/office/drawing/2014/main" id="{1DD19FFB-CA1C-42F1-A00B-83165A8C6B1E}"/>
              </a:ext>
            </a:extLst>
          </p:cNvPr>
          <p:cNvSpPr>
            <a:spLocks noGrp="1"/>
          </p:cNvSpPr>
          <p:nvPr>
            <p:ph idx="1"/>
          </p:nvPr>
        </p:nvSpPr>
        <p:spPr/>
        <p:txBody>
          <a:bodyPr/>
          <a:lstStyle/>
          <a:p>
            <a:r>
              <a:rPr lang="en-US" dirty="0"/>
              <a:t>Create </a:t>
            </a:r>
            <a:r>
              <a:rPr lang="en-US" dirty="0" err="1"/>
              <a:t>Data.NewStock</a:t>
            </a:r>
            <a:r>
              <a:rPr lang="en-US" dirty="0"/>
              <a:t>, insert relevant data from </a:t>
            </a:r>
            <a:r>
              <a:rPr lang="en-US" dirty="0" err="1"/>
              <a:t>Data.Stock</a:t>
            </a:r>
            <a:r>
              <a:rPr lang="en-US" dirty="0"/>
              <a:t> into it</a:t>
            </a:r>
          </a:p>
          <a:p>
            <a:r>
              <a:rPr lang="en-US" dirty="0"/>
              <a:t>Create </a:t>
            </a:r>
            <a:r>
              <a:rPr lang="en-US" dirty="0" err="1"/>
              <a:t>Data.StockColor</a:t>
            </a:r>
            <a:r>
              <a:rPr lang="en-US" dirty="0"/>
              <a:t>, insert relevant data from </a:t>
            </a:r>
            <a:r>
              <a:rPr lang="en-US" dirty="0" err="1"/>
              <a:t>Data.Stock</a:t>
            </a:r>
            <a:r>
              <a:rPr lang="en-US" dirty="0"/>
              <a:t> into it</a:t>
            </a:r>
          </a:p>
          <a:p>
            <a:r>
              <a:rPr lang="en-US" dirty="0"/>
              <a:t>Create </a:t>
            </a:r>
            <a:r>
              <a:rPr lang="en-US" dirty="0" err="1"/>
              <a:t>Data.StockDetail</a:t>
            </a:r>
            <a:r>
              <a:rPr lang="en-US" dirty="0"/>
              <a:t>, insert relevant data from </a:t>
            </a:r>
            <a:r>
              <a:rPr lang="en-US" dirty="0" err="1"/>
              <a:t>Data.Stock</a:t>
            </a:r>
            <a:r>
              <a:rPr lang="en-US" dirty="0"/>
              <a:t> into it</a:t>
            </a:r>
          </a:p>
          <a:p>
            <a:r>
              <a:rPr lang="en-US" dirty="0"/>
              <a:t>Remake </a:t>
            </a:r>
            <a:r>
              <a:rPr lang="en-US" dirty="0" err="1"/>
              <a:t>Data.Stock</a:t>
            </a:r>
            <a:r>
              <a:rPr lang="en-US" dirty="0"/>
              <a:t>, shift data from </a:t>
            </a:r>
            <a:r>
              <a:rPr lang="en-US" dirty="0" err="1"/>
              <a:t>Data.NewStock</a:t>
            </a:r>
            <a:r>
              <a:rPr lang="en-US" dirty="0"/>
              <a:t> into it</a:t>
            </a:r>
          </a:p>
          <a:p>
            <a:endParaRPr lang="en-US" dirty="0"/>
          </a:p>
        </p:txBody>
      </p:sp>
    </p:spTree>
    <p:extLst>
      <p:ext uri="{BB962C8B-B14F-4D97-AF65-F5344CB8AC3E}">
        <p14:creationId xmlns:p14="http://schemas.microsoft.com/office/powerpoint/2010/main" val="25609987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D0E3-EA49-4B8E-ADE6-A51EC04551AF}"/>
              </a:ext>
            </a:extLst>
          </p:cNvPr>
          <p:cNvSpPr>
            <a:spLocks noGrp="1"/>
          </p:cNvSpPr>
          <p:nvPr>
            <p:ph type="title"/>
          </p:nvPr>
        </p:nvSpPr>
        <p:spPr/>
        <p:txBody>
          <a:bodyPr/>
          <a:lstStyle/>
          <a:p>
            <a:r>
              <a:rPr lang="en-US" dirty="0"/>
              <a:t>Why It Was Broken Down Into the Following Views/Tables</a:t>
            </a:r>
          </a:p>
        </p:txBody>
      </p:sp>
      <p:sp>
        <p:nvSpPr>
          <p:cNvPr id="3" name="Content Placeholder 2">
            <a:extLst>
              <a:ext uri="{FF2B5EF4-FFF2-40B4-BE49-F238E27FC236}">
                <a16:creationId xmlns:a16="http://schemas.microsoft.com/office/drawing/2014/main" id="{8490059C-3FFE-4E25-865D-350A1C5776D8}"/>
              </a:ext>
            </a:extLst>
          </p:cNvPr>
          <p:cNvSpPr>
            <a:spLocks noGrp="1"/>
          </p:cNvSpPr>
          <p:nvPr>
            <p:ph idx="1"/>
          </p:nvPr>
        </p:nvSpPr>
        <p:spPr/>
        <p:txBody>
          <a:bodyPr/>
          <a:lstStyle/>
          <a:p>
            <a:r>
              <a:rPr lang="en-US" dirty="0"/>
              <a:t>Split </a:t>
            </a:r>
            <a:r>
              <a:rPr lang="en-US" dirty="0" err="1"/>
              <a:t>Data.Stock</a:t>
            </a:r>
            <a:r>
              <a:rPr lang="en-US" dirty="0"/>
              <a:t> into </a:t>
            </a:r>
            <a:r>
              <a:rPr lang="en-US" dirty="0" err="1"/>
              <a:t>Data.Stock</a:t>
            </a:r>
            <a:r>
              <a:rPr lang="en-US" dirty="0"/>
              <a:t>, </a:t>
            </a:r>
            <a:r>
              <a:rPr lang="en-US" dirty="0" err="1"/>
              <a:t>Data.StockColor</a:t>
            </a:r>
            <a:r>
              <a:rPr lang="en-US" dirty="0"/>
              <a:t> and </a:t>
            </a:r>
            <a:r>
              <a:rPr lang="en-US" dirty="0" err="1"/>
              <a:t>Data.StockDetail</a:t>
            </a:r>
            <a:endParaRPr lang="en-US" dirty="0"/>
          </a:p>
          <a:p>
            <a:pPr lvl="1"/>
            <a:r>
              <a:rPr lang="en-US" dirty="0"/>
              <a:t>Did this so the stocks themselves as is are isolated in their own table, and then all related details are stored in a separate table</a:t>
            </a:r>
          </a:p>
          <a:p>
            <a:pPr lvl="1"/>
            <a:r>
              <a:rPr lang="en-US" dirty="0" err="1"/>
              <a:t>Data.StockColor</a:t>
            </a:r>
            <a:r>
              <a:rPr lang="en-US" dirty="0"/>
              <a:t> was made so a FK relationship could be made from </a:t>
            </a:r>
            <a:r>
              <a:rPr lang="en-US" dirty="0" err="1"/>
              <a:t>Data.PivotTable</a:t>
            </a:r>
            <a:r>
              <a:rPr lang="en-US" dirty="0"/>
              <a:t> to the colors to ensure that only valid colors were inserted into </a:t>
            </a:r>
            <a:r>
              <a:rPr lang="en-US" dirty="0" err="1"/>
              <a:t>Data.PivotTable</a:t>
            </a:r>
            <a:endParaRPr lang="en-US" dirty="0"/>
          </a:p>
          <a:p>
            <a:endParaRPr lang="en-US" dirty="0"/>
          </a:p>
        </p:txBody>
      </p:sp>
    </p:spTree>
    <p:extLst>
      <p:ext uri="{BB962C8B-B14F-4D97-AF65-F5344CB8AC3E}">
        <p14:creationId xmlns:p14="http://schemas.microsoft.com/office/powerpoint/2010/main" val="27184970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529-6FC8-47FB-BE0A-BFFDD0C2AECD}"/>
              </a:ext>
            </a:extLst>
          </p:cNvPr>
          <p:cNvSpPr>
            <a:spLocks noGrp="1"/>
          </p:cNvSpPr>
          <p:nvPr>
            <p:ph type="title"/>
          </p:nvPr>
        </p:nvSpPr>
        <p:spPr/>
        <p:txBody>
          <a:bodyPr/>
          <a:lstStyle/>
          <a:p>
            <a:r>
              <a:rPr lang="en-US" dirty="0"/>
              <a:t>[Data].[Stock] Overview</a:t>
            </a:r>
          </a:p>
        </p:txBody>
      </p:sp>
      <p:pic>
        <p:nvPicPr>
          <p:cNvPr id="5" name="Content Placeholder 4">
            <a:extLst>
              <a:ext uri="{FF2B5EF4-FFF2-40B4-BE49-F238E27FC236}">
                <a16:creationId xmlns:a16="http://schemas.microsoft.com/office/drawing/2014/main" id="{ABBA3EEB-1D4F-41AF-B754-FED241A155FE}"/>
              </a:ext>
            </a:extLst>
          </p:cNvPr>
          <p:cNvPicPr>
            <a:picLocks noGrp="1" noChangeAspect="1"/>
          </p:cNvPicPr>
          <p:nvPr>
            <p:ph idx="1"/>
          </p:nvPr>
        </p:nvPicPr>
        <p:blipFill>
          <a:blip r:embed="rId2"/>
          <a:stretch>
            <a:fillRect/>
          </a:stretch>
        </p:blipFill>
        <p:spPr>
          <a:xfrm>
            <a:off x="1371377" y="2297888"/>
            <a:ext cx="7902625" cy="1661304"/>
          </a:xfrm>
        </p:spPr>
      </p:pic>
      <p:pic>
        <p:nvPicPr>
          <p:cNvPr id="7" name="Picture 6">
            <a:extLst>
              <a:ext uri="{FF2B5EF4-FFF2-40B4-BE49-F238E27FC236}">
                <a16:creationId xmlns:a16="http://schemas.microsoft.com/office/drawing/2014/main" id="{43831F8E-914A-4F66-9D2A-6E47E1A8C5CC}"/>
              </a:ext>
            </a:extLst>
          </p:cNvPr>
          <p:cNvPicPr>
            <a:picLocks noChangeAspect="1"/>
          </p:cNvPicPr>
          <p:nvPr/>
        </p:nvPicPr>
        <p:blipFill>
          <a:blip r:embed="rId3"/>
          <a:stretch>
            <a:fillRect/>
          </a:stretch>
        </p:blipFill>
        <p:spPr>
          <a:xfrm>
            <a:off x="414893" y="4030788"/>
            <a:ext cx="10752752" cy="2217612"/>
          </a:xfrm>
          <a:prstGeom prst="rect">
            <a:avLst/>
          </a:prstGeom>
        </p:spPr>
      </p:pic>
    </p:spTree>
    <p:extLst>
      <p:ext uri="{BB962C8B-B14F-4D97-AF65-F5344CB8AC3E}">
        <p14:creationId xmlns:p14="http://schemas.microsoft.com/office/powerpoint/2010/main" val="6365139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DA5D-378A-473C-A341-EB31287B7435}"/>
              </a:ext>
            </a:extLst>
          </p:cNvPr>
          <p:cNvSpPr>
            <a:spLocks noGrp="1"/>
          </p:cNvSpPr>
          <p:nvPr>
            <p:ph type="title"/>
          </p:nvPr>
        </p:nvSpPr>
        <p:spPr/>
        <p:txBody>
          <a:bodyPr/>
          <a:lstStyle/>
          <a:p>
            <a:r>
              <a:rPr lang="en-US" dirty="0"/>
              <a:t>How Insertion Was Done Into [Data].[Stock]</a:t>
            </a:r>
          </a:p>
        </p:txBody>
      </p:sp>
      <p:sp>
        <p:nvSpPr>
          <p:cNvPr id="4" name="Text Placeholder 3">
            <a:extLst>
              <a:ext uri="{FF2B5EF4-FFF2-40B4-BE49-F238E27FC236}">
                <a16:creationId xmlns:a16="http://schemas.microsoft.com/office/drawing/2014/main" id="{28222C93-E665-44B7-8B6D-92C05B0E39C6}"/>
              </a:ext>
            </a:extLst>
          </p:cNvPr>
          <p:cNvSpPr>
            <a:spLocks noGrp="1"/>
          </p:cNvSpPr>
          <p:nvPr>
            <p:ph type="body" idx="1"/>
          </p:nvPr>
        </p:nvSpPr>
        <p:spPr/>
        <p:txBody>
          <a:bodyPr/>
          <a:lstStyle/>
          <a:p>
            <a:r>
              <a:rPr lang="en-US" dirty="0"/>
              <a:t>Insertion into </a:t>
            </a:r>
            <a:r>
              <a:rPr lang="en-US" dirty="0" err="1"/>
              <a:t>Data.NewStock</a:t>
            </a:r>
            <a:endParaRPr lang="en-US" dirty="0"/>
          </a:p>
        </p:txBody>
      </p:sp>
      <p:pic>
        <p:nvPicPr>
          <p:cNvPr id="9" name="Content Placeholder 8">
            <a:extLst>
              <a:ext uri="{FF2B5EF4-FFF2-40B4-BE49-F238E27FC236}">
                <a16:creationId xmlns:a16="http://schemas.microsoft.com/office/drawing/2014/main" id="{0891BBDA-731D-4DD3-B84D-8220017A3F13}"/>
              </a:ext>
            </a:extLst>
          </p:cNvPr>
          <p:cNvPicPr>
            <a:picLocks noGrp="1" noChangeAspect="1"/>
          </p:cNvPicPr>
          <p:nvPr>
            <p:ph sz="half" idx="2"/>
          </p:nvPr>
        </p:nvPicPr>
        <p:blipFill>
          <a:blip r:embed="rId2"/>
          <a:stretch>
            <a:fillRect/>
          </a:stretch>
        </p:blipFill>
        <p:spPr>
          <a:xfrm>
            <a:off x="1352145" y="3030993"/>
            <a:ext cx="2616740" cy="2509571"/>
          </a:xfrm>
        </p:spPr>
      </p:pic>
      <p:sp>
        <p:nvSpPr>
          <p:cNvPr id="6" name="Text Placeholder 5">
            <a:extLst>
              <a:ext uri="{FF2B5EF4-FFF2-40B4-BE49-F238E27FC236}">
                <a16:creationId xmlns:a16="http://schemas.microsoft.com/office/drawing/2014/main" id="{BCBBA7FE-DEA4-4757-BF8A-B23BBBE6565C}"/>
              </a:ext>
            </a:extLst>
          </p:cNvPr>
          <p:cNvSpPr>
            <a:spLocks noGrp="1"/>
          </p:cNvSpPr>
          <p:nvPr>
            <p:ph type="body" sz="quarter" idx="3"/>
          </p:nvPr>
        </p:nvSpPr>
        <p:spPr/>
        <p:txBody>
          <a:bodyPr/>
          <a:lstStyle/>
          <a:p>
            <a:r>
              <a:rPr lang="en-US" sz="2000" dirty="0"/>
              <a:t>Insertion to remake </a:t>
            </a:r>
            <a:r>
              <a:rPr lang="en-US" sz="2000" dirty="0" err="1"/>
              <a:t>Data.Stock</a:t>
            </a:r>
            <a:endParaRPr lang="en-US" sz="2000" dirty="0"/>
          </a:p>
        </p:txBody>
      </p:sp>
      <p:pic>
        <p:nvPicPr>
          <p:cNvPr id="11" name="Content Placeholder 10">
            <a:extLst>
              <a:ext uri="{FF2B5EF4-FFF2-40B4-BE49-F238E27FC236}">
                <a16:creationId xmlns:a16="http://schemas.microsoft.com/office/drawing/2014/main" id="{CAC673D9-81AC-4438-A09D-54206F8500DA}"/>
              </a:ext>
            </a:extLst>
          </p:cNvPr>
          <p:cNvPicPr>
            <a:picLocks noGrp="1" noChangeAspect="1"/>
          </p:cNvPicPr>
          <p:nvPr>
            <p:ph sz="quarter" idx="4"/>
          </p:nvPr>
        </p:nvPicPr>
        <p:blipFill>
          <a:blip r:embed="rId3"/>
          <a:stretch>
            <a:fillRect/>
          </a:stretch>
        </p:blipFill>
        <p:spPr>
          <a:xfrm>
            <a:off x="5914417" y="2829205"/>
            <a:ext cx="2616740" cy="3223270"/>
          </a:xfrm>
        </p:spPr>
      </p:pic>
    </p:spTree>
    <p:extLst>
      <p:ext uri="{BB962C8B-B14F-4D97-AF65-F5344CB8AC3E}">
        <p14:creationId xmlns:p14="http://schemas.microsoft.com/office/powerpoint/2010/main" val="192939793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1186</TotalTime>
  <Words>8206</Words>
  <Application>Microsoft Office PowerPoint</Application>
  <PresentationFormat>Widescreen</PresentationFormat>
  <Paragraphs>964</Paragraphs>
  <Slides>252</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252</vt:i4>
      </vt:variant>
    </vt:vector>
  </HeadingPairs>
  <TitlesOfParts>
    <vt:vector size="258" baseType="lpstr">
      <vt:lpstr>Arial</vt:lpstr>
      <vt:lpstr>Calibri</vt:lpstr>
      <vt:lpstr>Trebuchet MS</vt:lpstr>
      <vt:lpstr>Wingdings 3</vt:lpstr>
      <vt:lpstr>Facet</vt:lpstr>
      <vt:lpstr>Package</vt:lpstr>
      <vt:lpstr>CSCI 331 – Group Project 2.5</vt:lpstr>
      <vt:lpstr>Project Management</vt:lpstr>
      <vt:lpstr>The Project Plan</vt:lpstr>
      <vt:lpstr>Planning Phase</vt:lpstr>
      <vt:lpstr>Step 1: Analyze the Original Database To Figure Out Properties and Data of Each Table</vt:lpstr>
      <vt:lpstr>Step 2: Figure out how to Split Tables, what UDTs to add, What Columns to Add/Remove, and What Constraints to add</vt:lpstr>
      <vt:lpstr>Step 3: Review the Planned Changes </vt:lpstr>
      <vt:lpstr>Implementation Phase</vt:lpstr>
      <vt:lpstr>Step 1: Normalizing the Data Schema Tables</vt:lpstr>
      <vt:lpstr>Data Schema Normalization Before and After</vt:lpstr>
      <vt:lpstr>Step 2: Convert Non-Data Schema Tables into Views or Inline TVFs When Possible</vt:lpstr>
      <vt:lpstr>Presentation Phase</vt:lpstr>
      <vt:lpstr>Use of Discord, and how the Group Assisted Each other</vt:lpstr>
      <vt:lpstr>In Lieu of Regularly Scheduled Meetings…</vt:lpstr>
      <vt:lpstr>Example: to ensure everyone’s work is submitted, threads were used to compile results</vt:lpstr>
      <vt:lpstr>Example: Utilizing Discord to announce deadlines for people, as well as provide information </vt:lpstr>
      <vt:lpstr>Group Assistance</vt:lpstr>
      <vt:lpstr>Use of RedGate</vt:lpstr>
      <vt:lpstr>How RedGate Assisted Us</vt:lpstr>
      <vt:lpstr>To-Do List and Gannt Chart</vt:lpstr>
      <vt:lpstr>To-Do List For Timothy Dakis </vt:lpstr>
      <vt:lpstr>To-Do List For Mikhaiel Gomes </vt:lpstr>
      <vt:lpstr>To-Do List For Shivanie Kemraj </vt:lpstr>
      <vt:lpstr>To-Do List For Konrad Rakowski </vt:lpstr>
      <vt:lpstr>To-Do List For Kevin Tang </vt:lpstr>
      <vt:lpstr>Gannt Chart</vt:lpstr>
      <vt:lpstr>The Project Part</vt:lpstr>
      <vt:lpstr>DbSecurity.UserAuthorization and Process.WorkFlowStep</vt:lpstr>
      <vt:lpstr>Standard-view PDM of DbSecurity.UserAuthorization and Process.WorkFlowStep</vt:lpstr>
      <vt:lpstr>Everything has a FK Relationship with the DbSecurity.UserAuthorization Table</vt:lpstr>
      <vt:lpstr>Overview of the Process.WorkFlowStep table</vt:lpstr>
      <vt:lpstr>ERD/PDM of the Data schema tables before and after normalization</vt:lpstr>
      <vt:lpstr>PDM of Original Data Schema Tables</vt:lpstr>
      <vt:lpstr>Name-view of Data Schema Tables (Post-Normalization) (Without DbSecurity.UserAuthorization)</vt:lpstr>
      <vt:lpstr>Key-view of Data Schema Tables (Post-Normalization) (With DbSecurity.UserAuthorization)</vt:lpstr>
      <vt:lpstr>Data Cleansing</vt:lpstr>
      <vt:lpstr>Data Cleansing Part 1: The Row with mostly NULL values in Data.Stock</vt:lpstr>
      <vt:lpstr>How we Cleaned it</vt:lpstr>
      <vt:lpstr>Data Cleansing Part 2: Non-NULL, but Still Empty ModelVariant Entry</vt:lpstr>
      <vt:lpstr>How we Cleaned it</vt:lpstr>
      <vt:lpstr>Data Cleansing Part 3: Stock Entries with ModelIDs 458, 939, 985</vt:lpstr>
      <vt:lpstr>Why it was an Issue:</vt:lpstr>
      <vt:lpstr>How it was Cleaned Part 1: Checking Which ModelIDs Were Causing the Issue</vt:lpstr>
      <vt:lpstr>How it was Cleaned Part 2: Finding Affected Tables (1/2)</vt:lpstr>
      <vt:lpstr>How it was Cleaned Part 3: Finding Affected Tables (2/2)</vt:lpstr>
      <vt:lpstr>How it was Cleaned Part 4: Checking Which Colors of Data.PivotTable Were Affected, and by how Much</vt:lpstr>
      <vt:lpstr>How it was Cleaned Part 5: Clean Data.PivotTable</vt:lpstr>
      <vt:lpstr>How it was Cleaned Part 6: Clean Data.StockDetail and Data.SaleDetail</vt:lpstr>
      <vt:lpstr>How it was Cleaned Part 7: Clean Data.Stock and Data.SaleDetail</vt:lpstr>
      <vt:lpstr>How it was Cleaned Part 8: Add the FK now, as That was Main Goal</vt:lpstr>
      <vt:lpstr>How it was Cleaned Part 9: Verify if Data Cleaned Properly</vt:lpstr>
      <vt:lpstr>UDTs (User Defined Data Types)</vt:lpstr>
      <vt:lpstr>UDT Hierarchy Part 1</vt:lpstr>
      <vt:lpstr>UDT Hierarchy Part 2</vt:lpstr>
      <vt:lpstr>UDT Hierarchy Part 3</vt:lpstr>
      <vt:lpstr>UDT Frequency Table</vt:lpstr>
      <vt:lpstr>UDT Breakdown Part 1 (The following UDTs were decided during planning)</vt:lpstr>
      <vt:lpstr>UDT Breakdown Part 2</vt:lpstr>
      <vt:lpstr>UDT Breakdown Part 3</vt:lpstr>
      <vt:lpstr>UDT Breakdown Part 4</vt:lpstr>
      <vt:lpstr>UDT Breakdown Part 5</vt:lpstr>
      <vt:lpstr>UDT Breakdown Part 6</vt:lpstr>
      <vt:lpstr>UDT Breakdown Part 7</vt:lpstr>
      <vt:lpstr>UDT Breakdown Part 8</vt:lpstr>
      <vt:lpstr>UDT Breakdown Part 9</vt:lpstr>
      <vt:lpstr>UDT Breakdown Part 10</vt:lpstr>
      <vt:lpstr>UDT Breakdown Part 11</vt:lpstr>
      <vt:lpstr>UDT Breakdown Part 12</vt:lpstr>
      <vt:lpstr>UDT Breakdown Part 13</vt:lpstr>
      <vt:lpstr>UDT Breakdown Part 14</vt:lpstr>
      <vt:lpstr>UDT Breakdown Part 15 (The following UDTs were decided after normalizing the Data schema tables)</vt:lpstr>
      <vt:lpstr>UDT Breakdown Part 16</vt:lpstr>
      <vt:lpstr>UDT Breakdown Part 17 </vt:lpstr>
      <vt:lpstr>Data Schema Tables Normalization</vt:lpstr>
      <vt:lpstr>To Avoid Repetition: The Following Were Done to Every Table and Will not be Mentioned in the Specific Table Breakdowns</vt:lpstr>
      <vt:lpstr>Tables Normalized by Timothy Dakis</vt:lpstr>
      <vt:lpstr>[Data].[Country] Pre-Normalization</vt:lpstr>
      <vt:lpstr>[Data].[Country] Pre-Normalization Output</vt:lpstr>
      <vt:lpstr>[Data].[Country] Post-Normalization</vt:lpstr>
      <vt:lpstr>Steps Taken to Normalize [Data].[Country]</vt:lpstr>
      <vt:lpstr>Why It Was Broken Down Into the Following Views/Tables</vt:lpstr>
      <vt:lpstr>Overall Columns Added/Removed/Modified to Normalize [Data].[Country]</vt:lpstr>
      <vt:lpstr>[Data].[SalesRegion] Overview</vt:lpstr>
      <vt:lpstr>How Insertion Was Done Into [Data].[SalesRegion]</vt:lpstr>
      <vt:lpstr>[Data].[SalesRegion] Primary, Foreign, and Alternate Keys (Unique Constraints)</vt:lpstr>
      <vt:lpstr>[Data].[SalesRegion] Output</vt:lpstr>
      <vt:lpstr>[Data].[Country] Overview</vt:lpstr>
      <vt:lpstr>How Insertion Was Done Into [Data].[Country]</vt:lpstr>
      <vt:lpstr>[Data].[Country] Primary, Foreign, and Alternate Keys (Unique Constraints)</vt:lpstr>
      <vt:lpstr>[Data].[Country] Check and Default Constraints</vt:lpstr>
      <vt:lpstr>[Data].[Country] Output</vt:lpstr>
      <vt:lpstr>[Data].[Stock] Pre-Normalization</vt:lpstr>
      <vt:lpstr>[Data].[Stock] Pre-Normalization Output</vt:lpstr>
      <vt:lpstr>[Data].[Stock] Post-Normalization</vt:lpstr>
      <vt:lpstr>[Data].[Stock] Post-Normalization FK Relationships (Referenced Tables)</vt:lpstr>
      <vt:lpstr>Steps Taken to Normalize [Data].[Stock]</vt:lpstr>
      <vt:lpstr>Why It Was Broken Down Into the Following Views/Tables</vt:lpstr>
      <vt:lpstr>[Data].[Stock] Overview</vt:lpstr>
      <vt:lpstr>How Insertion Was Done Into [Data].[Stock]</vt:lpstr>
      <vt:lpstr>[Data].[Stock] Primary, Foreign, and Alternate Keys (Unique Constraints)</vt:lpstr>
      <vt:lpstr>[Data].[Stock] Output</vt:lpstr>
      <vt:lpstr>[Data].[StockColor] Overview</vt:lpstr>
      <vt:lpstr>How Insertion Was Done Into [Data].[StockColor]</vt:lpstr>
      <vt:lpstr>[Data].[StockColor] Primary, Foreign, and Alternate Keys (Unique Constraints)</vt:lpstr>
      <vt:lpstr>[Data].[StockColor] Output</vt:lpstr>
      <vt:lpstr>[Data].[StockDetail] Overview (1/2)</vt:lpstr>
      <vt:lpstr>[Data].[StockDetail] Overview (2/2)</vt:lpstr>
      <vt:lpstr>How Insertion Was Done Into [Data].[StockDetail]</vt:lpstr>
      <vt:lpstr>[Data].[StockDetail] Primary, Foreign, and Alternate Keys (Unique Constraints)</vt:lpstr>
      <vt:lpstr>[Data].[StockDetail] Check Constraints</vt:lpstr>
      <vt:lpstr>[Data].[StockDetail] Default Constraints</vt:lpstr>
      <vt:lpstr>[Data].[StockDetail] Output</vt:lpstr>
      <vt:lpstr>[Data].[Sales] Pre-Normalization</vt:lpstr>
      <vt:lpstr>[Data].[Sales] Pre-Normalization Output</vt:lpstr>
      <vt:lpstr>[Data].[Sales] Post-Normalization</vt:lpstr>
      <vt:lpstr>[Data].[Sales] Post-Normalization FK Relationships (Referenced Tables)</vt:lpstr>
      <vt:lpstr>Steps Taken to Normalize [Data].[Sales]</vt:lpstr>
      <vt:lpstr>Why It Was Broken Down Into the Following Views/Tables</vt:lpstr>
      <vt:lpstr>Overall Columns Added/Removed/Modified to Normalize [Data].[Sales]</vt:lpstr>
      <vt:lpstr>[Data].[Currency] Overview</vt:lpstr>
      <vt:lpstr>How Insertion Was Done Into [Data].[Currency]</vt:lpstr>
      <vt:lpstr>[Data].[Currency] Primary, Foreign, and Alternate Keys (Unique Constraints)</vt:lpstr>
      <vt:lpstr>[Data].[Currency] Check and Default Constraints</vt:lpstr>
      <vt:lpstr>[Data].[Currency] Output</vt:lpstr>
      <vt:lpstr>[Data].[CountryCurrency] Overview</vt:lpstr>
      <vt:lpstr>How Insertion Was Done Into [Data].[CountryCurrency]</vt:lpstr>
      <vt:lpstr>[Data].[CountryCurrency] Primary, Foreign, and Alternate Keys (Unique Constraints)</vt:lpstr>
      <vt:lpstr>[Data].[CountryCurrency] Check and Default Constraints</vt:lpstr>
      <vt:lpstr>[Data].[CountryCurrency] Output</vt:lpstr>
      <vt:lpstr>[Data].[Sale] Overview</vt:lpstr>
      <vt:lpstr>How Insertion Was Done Into [Data].[Sale]</vt:lpstr>
      <vt:lpstr>[Data].[Sale] Primary, Foreign, and Alternate Keys (Unique Constraints)</vt:lpstr>
      <vt:lpstr>[Data].[Sale] Check and Default Constraints</vt:lpstr>
      <vt:lpstr>[Data].[Sale] Output</vt:lpstr>
      <vt:lpstr>[Data].[uvw_InvoiceDetail] Definition</vt:lpstr>
      <vt:lpstr>[Data].[uvw_InvoiceDetail] Output</vt:lpstr>
      <vt:lpstr>Tables Normalized by Mikhaiel Gomes</vt:lpstr>
      <vt:lpstr>[Data].[SalesDetails] Pre-Normalization</vt:lpstr>
      <vt:lpstr>[Data].[SalesDetails] Pre-Normalization Output</vt:lpstr>
      <vt:lpstr>[Data].[SalesDetails] Post-Normalization</vt:lpstr>
      <vt:lpstr>[Data].[SalesDetails] Post-Normalization FK Relationships (Referenced Tables)</vt:lpstr>
      <vt:lpstr>Steps Taken to Normalize [Data].[SalesDetails]</vt:lpstr>
      <vt:lpstr>Overall Columns Added/Removed/Modified to Normalize [Data].[SalesDetails]</vt:lpstr>
      <vt:lpstr>[Data].[SaleDetail] Overview</vt:lpstr>
      <vt:lpstr>How Insertion Was Done Into [Data].[SaleDetail]</vt:lpstr>
      <vt:lpstr>[Data].[SaleDetail] Primary, Foreign, and Alternate Keys (Unique Constraints)</vt:lpstr>
      <vt:lpstr>[Data].[SaleDetail] Check and Default Constraints</vt:lpstr>
      <vt:lpstr>[Data].[SaleDetail] Output</vt:lpstr>
      <vt:lpstr>Tables Normalized by Shivanie Kemraj</vt:lpstr>
      <vt:lpstr>[Data].[Customer] Pre-Normalization</vt:lpstr>
      <vt:lpstr>[Data].[Customer] Pre-Normalization Output</vt:lpstr>
      <vt:lpstr>[Data].[Customer] Post-Normalization</vt:lpstr>
      <vt:lpstr>[Data].[Customer] Post-Normalization FK Relationships (Referenced Tables)</vt:lpstr>
      <vt:lpstr>Steps Taken to Normalize [Data].[Customer]</vt:lpstr>
      <vt:lpstr>Why It Was Broken Down Into the Following Views/Tables</vt:lpstr>
      <vt:lpstr>Overall Columns Added/Removed/Modified to Normalize [Data].[Customer]</vt:lpstr>
      <vt:lpstr>[Data].[Customer] Overview</vt:lpstr>
      <vt:lpstr>How Insertion Was Done Into [Data].[Customer]</vt:lpstr>
      <vt:lpstr>[Data].[Customer] Primary, Foreign, and Alternate Keys (Unique Constraints)</vt:lpstr>
      <vt:lpstr>[Data].[Customer] Output</vt:lpstr>
      <vt:lpstr>[Data].[Town] Overview</vt:lpstr>
      <vt:lpstr>How Insertion Was Done Into [Data].[Town]</vt:lpstr>
      <vt:lpstr>[Data].[Town] Primary, Foreign, and Alternate Keys (Unique Constraints)</vt:lpstr>
      <vt:lpstr>[Data].[Town] Output</vt:lpstr>
      <vt:lpstr>[Data].[Address] Overview</vt:lpstr>
      <vt:lpstr>How Insertion Was Done Into [Data].[Address]</vt:lpstr>
      <vt:lpstr>[Data].[Address] Primary, Foreign, and Alternate Keys (Unique Constraints)</vt:lpstr>
      <vt:lpstr>[Data].[Address] Output</vt:lpstr>
      <vt:lpstr>Tables Normalized by Konrad Rakowski</vt:lpstr>
      <vt:lpstr>[Data].[Model] Pre-Normalization</vt:lpstr>
      <vt:lpstr>[Data].[Model] Pre-Normalization Output</vt:lpstr>
      <vt:lpstr>[Data].[Model] Post-Normalization</vt:lpstr>
      <vt:lpstr>[Data].[Model] Post-Normalization FK Relationships (Referenced Tables)</vt:lpstr>
      <vt:lpstr>Steps Taken to Normalize [Data].[Model]</vt:lpstr>
      <vt:lpstr>Why It Was Broken Down Into the Following Views/Tables</vt:lpstr>
      <vt:lpstr>Overall Columns Added/Removed/Modified to Normalize [Data].[Model]</vt:lpstr>
      <vt:lpstr>[Data].[Model] Overview</vt:lpstr>
      <vt:lpstr>How Insertion Was Done Into [Data].[Model]</vt:lpstr>
      <vt:lpstr>[Data].[Model] Primary, Foreign, and Alternate Keys (Unique Constraints)</vt:lpstr>
      <vt:lpstr>[Data].[Model] Check and Default Constraints</vt:lpstr>
      <vt:lpstr>[Data].[Model] Output</vt:lpstr>
      <vt:lpstr>[Data].[ModelVariant] Overview</vt:lpstr>
      <vt:lpstr>How Insertion Was Done Into [Data].[ModelVariant]</vt:lpstr>
      <vt:lpstr>[Data].[ModelVariant] Primary, Foreign, and Alternate Keys (Unique Constraints)</vt:lpstr>
      <vt:lpstr>[Data].[ModelVariant] Output</vt:lpstr>
      <vt:lpstr>Tables Normalized by Kevin Tang</vt:lpstr>
      <vt:lpstr>[Data].[Make] Pre-Normalization</vt:lpstr>
      <vt:lpstr>[Data].[Make] Pre-Normalization Output</vt:lpstr>
      <vt:lpstr>[Data].[Make] Post-Normalization</vt:lpstr>
      <vt:lpstr>[Data].[Make] Post-Normalization FK Relationships (Referenced Tables)</vt:lpstr>
      <vt:lpstr>Steps Taken to Normalize [Data].[Make]</vt:lpstr>
      <vt:lpstr>Overall Columns Added/Removed/Modified to Normalize [Data].[Make]</vt:lpstr>
      <vt:lpstr>[Data].[Make] Overview</vt:lpstr>
      <vt:lpstr>How Insertion Was Done Into [Data].[Make]</vt:lpstr>
      <vt:lpstr>[Data].[Make] Primary, Foreign, and Alternate Keys (Unique Constraints)</vt:lpstr>
      <vt:lpstr>[Data].[Make] Output</vt:lpstr>
      <vt:lpstr>[Data].[PivotTable] Pre-Normalization</vt:lpstr>
      <vt:lpstr>[Data].[PivotTable] Pre-Normalization Output</vt:lpstr>
      <vt:lpstr>[Data].[PivotTable] Post-Normalization</vt:lpstr>
      <vt:lpstr>[Data].[PivotTable] Post-Normalization FK Relationships (Referenced Tables)</vt:lpstr>
      <vt:lpstr>Steps Taken to Normalize [Data].[PivotTable]</vt:lpstr>
      <vt:lpstr>[Data].[PivotTable] Overview</vt:lpstr>
      <vt:lpstr>How Insertion Was Done Into [Data].[PivotTable]</vt:lpstr>
      <vt:lpstr>[Data].[PivotTable] Primary, Foreign, and Alternate Keys (Unique Constraints)</vt:lpstr>
      <vt:lpstr>[Data].[PivotTable] Check and Default Constraints</vt:lpstr>
      <vt:lpstr>[Data].[PivotTable] Output</vt:lpstr>
      <vt:lpstr>Conversion of non-Data Schema Tables into Views/Functions Where Applicable </vt:lpstr>
      <vt:lpstr>Timothy Dakis’ Conversions</vt:lpstr>
      <vt:lpstr>Tables Before Updating Them (None could be converted)</vt:lpstr>
      <vt:lpstr>Tables After Updating</vt:lpstr>
      <vt:lpstr>Mikhaiel Gomes’ Conversions</vt:lpstr>
      <vt:lpstr>Converting [DataTransfer].[Sales2015] to [DataTransfer].[Sales2018] into function [DataTransfer].[tvf_SalesByYear]</vt:lpstr>
      <vt:lpstr>Output of [DataTransfer].[tvf_SalesByYear] (2015)</vt:lpstr>
      <vt:lpstr>Output of [DataTransfer].[tvf_SalesByYear] (2016)</vt:lpstr>
      <vt:lpstr>Output of [DataTransfer].[tvf_SalesByYear] (2017)</vt:lpstr>
      <vt:lpstr>Output of [DataTransfer].[tvf_SalesByYear] (2018)</vt:lpstr>
      <vt:lpstr>Difference Between the Function and the Original Table Part 1:</vt:lpstr>
      <vt:lpstr>Difference Between the Function and the Original Table Part 2:</vt:lpstr>
      <vt:lpstr>Shivanie Kemraj’s Conversions</vt:lpstr>
      <vt:lpstr>Converting [Output].[StockPrices] into View [Output].[uvw_StockPrices]</vt:lpstr>
      <vt:lpstr>Output of [Output].[uvw_StockPrices]</vt:lpstr>
      <vt:lpstr>Difference Between the View and the Original Table:</vt:lpstr>
      <vt:lpstr>Converting [Reference].[MarketingCategories] into View [Reference].[uvw_MarketingCategories]</vt:lpstr>
      <vt:lpstr>Output of [Reference].[uvw_MarketingCategories]</vt:lpstr>
      <vt:lpstr>Konrad Rakowski’s Conversions</vt:lpstr>
      <vt:lpstr>Converting [Reference].[MarketingInformation] into View [Reference].[uvw_MarketingInformation]</vt:lpstr>
      <vt:lpstr>Output of [Reference].[uvw_MarketingInformation]</vt:lpstr>
      <vt:lpstr>Converting [Reference].[YearlySales] into Function [Reference].[tvf_YearlySales]</vt:lpstr>
      <vt:lpstr>Output of [Reference].[tvf_YearlySales] (2015)</vt:lpstr>
      <vt:lpstr>Output of [Reference].[tvf_YearlySales] (2016)</vt:lpstr>
      <vt:lpstr>Output of [Reference].[tvf_YearlySales] (2017)</vt:lpstr>
      <vt:lpstr>Output of [Reference].[tvf_YearlySales] (2018)</vt:lpstr>
      <vt:lpstr>Difference Between the Function and the Original Table:</vt:lpstr>
      <vt:lpstr>Kevin Tang’s Conversions</vt:lpstr>
      <vt:lpstr>Converting [SourceData].[SalesInPounds] into View [SourceData].[uvw_SalesInPounds]</vt:lpstr>
      <vt:lpstr>Output of [SourceData].[uvw_SalesInPounds]</vt:lpstr>
      <vt:lpstr>Difference Between the View and the Original Table:</vt:lpstr>
      <vt:lpstr>Converting [SourceData].[SalesText] into View [SourceData].[uvw_SalesText]</vt:lpstr>
      <vt:lpstr>Output of [SourceData].[uvw_SalesText]</vt:lpstr>
      <vt:lpstr>Difference Between the View and the Original Table:</vt:lpstr>
      <vt:lpstr>Other Things Related To Implementation</vt:lpstr>
      <vt:lpstr>Data.SalesByCountry Definition (Pre-Normalization)</vt:lpstr>
      <vt:lpstr>Data.uvw_SaleByCountry Definition (Post-Normalization)</vt:lpstr>
      <vt:lpstr>Data.uvw_SalesByCountry Output</vt:lpstr>
      <vt:lpstr>Proof That Both Views Give Same Output</vt:lpstr>
      <vt:lpstr>Proof That Both Views Give Same Output</vt:lpstr>
      <vt:lpstr>Brief Breakdown of WorkFlowStep (Summary of Work Done)</vt:lpstr>
      <vt:lpstr>Contributions of Timothy Dakis</vt:lpstr>
      <vt:lpstr>Contributions of Mikhaiel Gomes</vt:lpstr>
      <vt:lpstr>Contributions of Shivanie Kemraj</vt:lpstr>
      <vt:lpstr>Contributions of Konrad Rakowski</vt:lpstr>
      <vt:lpstr>Contributions of Kevin Tang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331 – Group Project 2.5</dc:title>
  <dc:creator> </dc:creator>
  <cp:lastModifiedBy> </cp:lastModifiedBy>
  <cp:revision>263</cp:revision>
  <dcterms:created xsi:type="dcterms:W3CDTF">2022-04-25T05:20:07Z</dcterms:created>
  <dcterms:modified xsi:type="dcterms:W3CDTF">2022-04-30T15:05:32Z</dcterms:modified>
</cp:coreProperties>
</file>